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5" r:id="rId2"/>
  </p:sldMasterIdLst>
  <p:notesMasterIdLst>
    <p:notesMasterId r:id="rId24"/>
  </p:notesMasterIdLst>
  <p:handoutMasterIdLst>
    <p:handoutMasterId r:id="rId25"/>
  </p:handoutMasterIdLst>
  <p:sldIdLst>
    <p:sldId id="299" r:id="rId3"/>
    <p:sldId id="323" r:id="rId4"/>
    <p:sldId id="321" r:id="rId5"/>
    <p:sldId id="322" r:id="rId6"/>
    <p:sldId id="338" r:id="rId7"/>
    <p:sldId id="341" r:id="rId8"/>
    <p:sldId id="340" r:id="rId9"/>
    <p:sldId id="333" r:id="rId10"/>
    <p:sldId id="329" r:id="rId11"/>
    <p:sldId id="328" r:id="rId12"/>
    <p:sldId id="342" r:id="rId13"/>
    <p:sldId id="346" r:id="rId14"/>
    <p:sldId id="343" r:id="rId15"/>
    <p:sldId id="345" r:id="rId16"/>
    <p:sldId id="344" r:id="rId17"/>
    <p:sldId id="336" r:id="rId18"/>
    <p:sldId id="330" r:id="rId19"/>
    <p:sldId id="331" r:id="rId20"/>
    <p:sldId id="337" r:id="rId21"/>
    <p:sldId id="318" r:id="rId22"/>
    <p:sldId id="309" r:id="rId23"/>
  </p:sldIdLst>
  <p:sldSz cx="9144000" cy="6858000" type="screen4x3"/>
  <p:notesSz cx="6669088"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7" userDrawn="1">
          <p15:clr>
            <a:srgbClr val="A4A3A4"/>
          </p15:clr>
        </p15:guide>
        <p15:guide id="2" orient="horz" pos="4020" userDrawn="1">
          <p15:clr>
            <a:srgbClr val="A4A3A4"/>
          </p15:clr>
        </p15:guide>
        <p15:guide id="3" orient="horz" pos="1820">
          <p15:clr>
            <a:srgbClr val="A4A3A4"/>
          </p15:clr>
        </p15:guide>
        <p15:guide id="4" orient="horz" pos="2840" userDrawn="1">
          <p15:clr>
            <a:srgbClr val="A4A3A4"/>
          </p15:clr>
        </p15:guide>
        <p15:guide id="5" orient="horz" pos="2478" userDrawn="1">
          <p15:clr>
            <a:srgbClr val="A4A3A4"/>
          </p15:clr>
        </p15:guide>
        <p15:guide id="6" orient="horz" pos="2748">
          <p15:clr>
            <a:srgbClr val="A4A3A4"/>
          </p15:clr>
        </p15:guide>
        <p15:guide id="7" orient="horz" pos="2999" userDrawn="1">
          <p15:clr>
            <a:srgbClr val="A4A3A4"/>
          </p15:clr>
        </p15:guide>
        <p15:guide id="8" orient="horz" pos="2069" userDrawn="1">
          <p15:clr>
            <a:srgbClr val="A4A3A4"/>
          </p15:clr>
        </p15:guide>
        <p15:guide id="9" orient="horz" pos="2258">
          <p15:clr>
            <a:srgbClr val="A4A3A4"/>
          </p15:clr>
        </p15:guide>
        <p15:guide id="10" orient="horz" pos="1049" userDrawn="1">
          <p15:clr>
            <a:srgbClr val="A4A3A4"/>
          </p15:clr>
        </p15:guide>
        <p15:guide id="11" orient="horz" pos="935" userDrawn="1">
          <p15:clr>
            <a:srgbClr val="A4A3A4"/>
          </p15:clr>
        </p15:guide>
        <p15:guide id="12" orient="horz" pos="1638" userDrawn="1">
          <p15:clr>
            <a:srgbClr val="A4A3A4"/>
          </p15:clr>
        </p15:guide>
        <p15:guide id="13" orient="horz" pos="504" userDrawn="1">
          <p15:clr>
            <a:srgbClr val="A4A3A4"/>
          </p15:clr>
        </p15:guide>
        <p15:guide id="14" pos="2925" userDrawn="1">
          <p15:clr>
            <a:srgbClr val="A4A3A4"/>
          </p15:clr>
        </p15:guide>
        <p15:guide id="15" userDrawn="1">
          <p15:clr>
            <a:srgbClr val="A4A3A4"/>
          </p15:clr>
        </p15:guide>
        <p15:guide id="16" pos="5465" userDrawn="1">
          <p15:clr>
            <a:srgbClr val="A4A3A4"/>
          </p15:clr>
        </p15:guide>
        <p15:guide id="17" pos="1701" userDrawn="1">
          <p15:clr>
            <a:srgbClr val="A4A3A4"/>
          </p15:clr>
        </p15:guide>
        <p15:guide id="18" pos="1957">
          <p15:clr>
            <a:srgbClr val="A4A3A4"/>
          </p15:clr>
        </p15:guide>
        <p15:guide id="19" pos="3878" userDrawn="1">
          <p15:clr>
            <a:srgbClr val="A4A3A4"/>
          </p15:clr>
        </p15:guide>
        <p15:guide id="20" pos="4228">
          <p15:clr>
            <a:srgbClr val="A4A3A4"/>
          </p15:clr>
        </p15:guide>
        <p15:guide id="22" pos="1633" userDrawn="1">
          <p15:clr>
            <a:srgbClr val="A4A3A4"/>
          </p15:clr>
        </p15:guide>
        <p15:guide id="23" pos="2789" userDrawn="1">
          <p15:clr>
            <a:srgbClr val="A4A3A4"/>
          </p15:clr>
        </p15:guide>
        <p15:guide id="24" orient="horz" pos="4269">
          <p15:clr>
            <a:srgbClr val="A4A3A4"/>
          </p15:clr>
        </p15:guide>
        <p15:guide id="25" orient="horz" pos="1842" userDrawn="1">
          <p15:clr>
            <a:srgbClr val="A4A3A4"/>
          </p15:clr>
        </p15:guide>
        <p15:guide id="26" orient="horz" pos="2863" userDrawn="1">
          <p15:clr>
            <a:srgbClr val="A4A3A4"/>
          </p15:clr>
        </p15:guide>
        <p15:guide id="27" orient="horz" pos="1661" userDrawn="1">
          <p15:clr>
            <a:srgbClr val="A4A3A4"/>
          </p15:clr>
        </p15:guide>
        <p15:guide id="28" orient="horz" pos="1185" userDrawn="1">
          <p15:clr>
            <a:srgbClr val="A4A3A4"/>
          </p15:clr>
        </p15:guide>
        <p15:guide id="29" pos="158" userDrawn="1">
          <p15:clr>
            <a:srgbClr val="A4A3A4"/>
          </p15:clr>
        </p15:guide>
        <p15:guide id="30" pos="1474" userDrawn="1">
          <p15:clr>
            <a:srgbClr val="A4A3A4"/>
          </p15:clr>
        </p15:guide>
        <p15:guide id="31" orient="horz" pos="3974" userDrawn="1">
          <p15:clr>
            <a:srgbClr val="A4A3A4"/>
          </p15:clr>
        </p15:guide>
        <p15:guide id="32" orient="horz" pos="3748" userDrawn="1">
          <p15:clr>
            <a:srgbClr val="A4A3A4"/>
          </p15:clr>
        </p15:guide>
        <p15:guide id="33" orient="horz" pos="459" userDrawn="1">
          <p15:clr>
            <a:srgbClr val="A4A3A4"/>
          </p15:clr>
        </p15:guide>
        <p15:guide id="34" pos="952" userDrawn="1">
          <p15:clr>
            <a:srgbClr val="A4A3A4"/>
          </p15:clr>
        </p15:guide>
        <p15:guide id="35" pos="192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A"/>
    <a:srgbClr val="000204"/>
    <a:srgbClr val="000408"/>
    <a:srgbClr val="00050C"/>
    <a:srgbClr val="000000"/>
    <a:srgbClr val="000995"/>
    <a:srgbClr val="CC7900"/>
    <a:srgbClr val="E0758D"/>
    <a:srgbClr val="FFFF14"/>
    <a:srgbClr val="0F01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60" autoAdjust="0"/>
  </p:normalViewPr>
  <p:slideViewPr>
    <p:cSldViewPr snapToGrid="0" snapToObjects="1" showGuides="1">
      <p:cViewPr varScale="1">
        <p:scale>
          <a:sx n="66" d="100"/>
          <a:sy n="66" d="100"/>
        </p:scale>
        <p:origin x="1220" y="32"/>
      </p:cViewPr>
      <p:guideLst>
        <p:guide orient="horz" pos="4247"/>
        <p:guide orient="horz" pos="4020"/>
        <p:guide orient="horz" pos="1820"/>
        <p:guide orient="horz" pos="2840"/>
        <p:guide orient="horz" pos="2478"/>
        <p:guide orient="horz" pos="2748"/>
        <p:guide orient="horz" pos="2999"/>
        <p:guide orient="horz" pos="2069"/>
        <p:guide orient="horz" pos="2258"/>
        <p:guide orient="horz" pos="1049"/>
        <p:guide orient="horz" pos="935"/>
        <p:guide orient="horz" pos="1638"/>
        <p:guide orient="horz" pos="504"/>
        <p:guide pos="2925"/>
        <p:guide/>
        <p:guide pos="5465"/>
        <p:guide pos="1701"/>
        <p:guide pos="1957"/>
        <p:guide pos="3878"/>
        <p:guide pos="4228"/>
        <p:guide pos="1633"/>
        <p:guide pos="2789"/>
        <p:guide orient="horz" pos="4269"/>
        <p:guide orient="horz" pos="1842"/>
        <p:guide orient="horz" pos="2863"/>
        <p:guide orient="horz" pos="1661"/>
        <p:guide orient="horz" pos="1185"/>
        <p:guide pos="158"/>
        <p:guide pos="1474"/>
        <p:guide orient="horz" pos="3974"/>
        <p:guide orient="horz" pos="3748"/>
        <p:guide orient="horz" pos="459"/>
        <p:guide pos="952"/>
        <p:guide pos="192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46" d="100"/>
          <a:sy n="46" d="100"/>
        </p:scale>
        <p:origin x="2756"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6333"/>
          </a:xfrm>
          <a:prstGeom prst="rect">
            <a:avLst/>
          </a:prstGeom>
        </p:spPr>
        <p:txBody>
          <a:bodyPr vert="horz" lIns="91440" tIns="45720" rIns="91440" bIns="45720" rtlCol="0"/>
          <a:lstStyle>
            <a:lvl1pPr algn="r">
              <a:defRPr sz="1200"/>
            </a:lvl1pPr>
          </a:lstStyle>
          <a:p>
            <a:fld id="{E280535A-43ED-0746-A783-120732D95295}" type="datetimeFigureOut">
              <a:rPr lang="de-DE" smtClean="0"/>
              <a:pPr/>
              <a:t>30.11.2022</a:t>
            </a:fld>
            <a:endParaRPr lang="de-DE"/>
          </a:p>
        </p:txBody>
      </p:sp>
      <p:sp>
        <p:nvSpPr>
          <p:cNvPr id="4" name="Fußzeilenplatzhalter 3"/>
          <p:cNvSpPr>
            <a:spLocks noGrp="1"/>
          </p:cNvSpPr>
          <p:nvPr>
            <p:ph type="ftr" sz="quarter" idx="2"/>
          </p:nvPr>
        </p:nvSpPr>
        <p:spPr>
          <a:xfrm>
            <a:off x="0" y="9428584"/>
            <a:ext cx="2889938" cy="49633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4"/>
            <a:ext cx="2889938" cy="496333"/>
          </a:xfrm>
          <a:prstGeom prst="rect">
            <a:avLst/>
          </a:prstGeom>
        </p:spPr>
        <p:txBody>
          <a:bodyPr vert="horz" lIns="91440" tIns="45720" rIns="91440" bIns="45720" rtlCol="0" anchor="b"/>
          <a:lstStyle>
            <a:lvl1pPr algn="r">
              <a:defRPr sz="1200"/>
            </a:lvl1pPr>
          </a:lstStyle>
          <a:p>
            <a:fld id="{B6EE66C1-A725-2C4E-9368-EDFE16067515}" type="slidenum">
              <a:rPr lang="de-DE" smtClean="0"/>
              <a:pPr/>
              <a:t>‹Nr.›</a:t>
            </a:fld>
            <a:endParaRPr lang="de-DE"/>
          </a:p>
        </p:txBody>
      </p:sp>
    </p:spTree>
    <p:extLst>
      <p:ext uri="{BB962C8B-B14F-4D97-AF65-F5344CB8AC3E}">
        <p14:creationId xmlns:p14="http://schemas.microsoft.com/office/powerpoint/2010/main" val="15752926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3"/>
          </a:xfrm>
          <a:prstGeom prst="rect">
            <a:avLst/>
          </a:prstGeom>
        </p:spPr>
        <p:txBody>
          <a:bodyPr vert="horz" lIns="91440" tIns="45720" rIns="91440" bIns="45720" rtlCol="0"/>
          <a:lstStyle>
            <a:lvl1pPr algn="r">
              <a:defRPr sz="1200"/>
            </a:lvl1pPr>
          </a:lstStyle>
          <a:p>
            <a:fld id="{05CB38DA-5043-D541-88B3-EFAD41100D17}" type="datetimeFigureOut">
              <a:rPr lang="de-DE" smtClean="0"/>
              <a:pPr/>
              <a:t>30.11.2022</a:t>
            </a:fld>
            <a:endParaRPr lang="de-DE"/>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4"/>
            <a:ext cx="5335270" cy="4466988"/>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889938" cy="4963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6333"/>
          </a:xfrm>
          <a:prstGeom prst="rect">
            <a:avLst/>
          </a:prstGeom>
        </p:spPr>
        <p:txBody>
          <a:bodyPr vert="horz" lIns="91440" tIns="45720" rIns="91440" bIns="45720" rtlCol="0" anchor="b"/>
          <a:lstStyle>
            <a:lvl1pPr algn="r">
              <a:defRPr sz="1200"/>
            </a:lvl1pPr>
          </a:lstStyle>
          <a:p>
            <a:fld id="{5FF02808-844A-A146-B6E2-9BE456FBD209}" type="slidenum">
              <a:rPr lang="de-DE" smtClean="0"/>
              <a:pPr/>
              <a:t>‹Nr.›</a:t>
            </a:fld>
            <a:endParaRPr lang="de-DE"/>
          </a:p>
        </p:txBody>
      </p:sp>
    </p:spTree>
    <p:extLst>
      <p:ext uri="{BB962C8B-B14F-4D97-AF65-F5344CB8AC3E}">
        <p14:creationId xmlns:p14="http://schemas.microsoft.com/office/powerpoint/2010/main" val="34490373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F02808-844A-A146-B6E2-9BE456FBD209}" type="slidenum">
              <a:rPr lang="de-DE" smtClean="0"/>
              <a:pPr/>
              <a:t>1</a:t>
            </a:fld>
            <a:endParaRPr lang="de-DE" dirty="0"/>
          </a:p>
        </p:txBody>
      </p:sp>
    </p:spTree>
    <p:extLst>
      <p:ext uri="{BB962C8B-B14F-4D97-AF65-F5344CB8AC3E}">
        <p14:creationId xmlns:p14="http://schemas.microsoft.com/office/powerpoint/2010/main" val="2499707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F02808-844A-A146-B6E2-9BE456FBD209}" type="slidenum">
              <a:rPr lang="de-DE" smtClean="0"/>
              <a:pPr/>
              <a:t>21</a:t>
            </a:fld>
            <a:endParaRPr lang="de-DE"/>
          </a:p>
        </p:txBody>
      </p:sp>
    </p:spTree>
    <p:extLst>
      <p:ext uri="{BB962C8B-B14F-4D97-AF65-F5344CB8AC3E}">
        <p14:creationId xmlns:p14="http://schemas.microsoft.com/office/powerpoint/2010/main" val="2829442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19" name="Textplatzhalter 18"/>
          <p:cNvSpPr>
            <a:spLocks noGrp="1"/>
          </p:cNvSpPr>
          <p:nvPr>
            <p:ph type="body" sz="quarter" idx="10" hasCustomPrompt="1"/>
          </p:nvPr>
        </p:nvSpPr>
        <p:spPr>
          <a:xfrm>
            <a:off x="2496823" y="656143"/>
            <a:ext cx="4350143" cy="400110"/>
          </a:xfrm>
          <a:custGeom>
            <a:avLst/>
            <a:gdLst>
              <a:gd name="connsiteX0" fmla="*/ 0 w 4350143"/>
              <a:gd name="connsiteY0" fmla="*/ 0 h 1139315"/>
              <a:gd name="connsiteX1" fmla="*/ 4350143 w 4350143"/>
              <a:gd name="connsiteY1" fmla="*/ 0 h 1139315"/>
              <a:gd name="connsiteX2" fmla="*/ 4350143 w 4350143"/>
              <a:gd name="connsiteY2" fmla="*/ 1139315 h 1139315"/>
              <a:gd name="connsiteX3" fmla="*/ 0 w 4350143"/>
              <a:gd name="connsiteY3" fmla="*/ 1139315 h 1139315"/>
              <a:gd name="connsiteX4" fmla="*/ 0 w 4350143"/>
              <a:gd name="connsiteY4" fmla="*/ 0 h 113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143" h="1139315">
                <a:moveTo>
                  <a:pt x="0" y="0"/>
                </a:moveTo>
                <a:lnTo>
                  <a:pt x="4350143" y="0"/>
                </a:lnTo>
                <a:lnTo>
                  <a:pt x="4350143" y="1139315"/>
                </a:lnTo>
                <a:lnTo>
                  <a:pt x="0" y="1139315"/>
                </a:lnTo>
                <a:lnTo>
                  <a:pt x="0" y="0"/>
                </a:lnTo>
                <a:close/>
              </a:path>
            </a:pathLst>
          </a:custGeom>
        </p:spPr>
        <p:txBody>
          <a:bodyPr vert="horz">
            <a:spAutoFit/>
          </a:bodyPr>
          <a:lstStyle>
            <a:lvl1pPr marL="0" marR="0" indent="0" algn="l" defTabSz="457200" rtl="0" eaLnBrk="1" fontAlgn="auto" latinLnBrk="0" hangingPunct="1">
              <a:lnSpc>
                <a:spcPct val="100000"/>
              </a:lnSpc>
              <a:spcBef>
                <a:spcPts val="0"/>
              </a:spcBef>
              <a:spcAft>
                <a:spcPts val="0"/>
              </a:spcAft>
              <a:buClrTx/>
              <a:buSzTx/>
              <a:buFontTx/>
              <a:buNone/>
              <a:tabLst/>
              <a:defRPr sz="2000" b="0" i="0">
                <a:ln>
                  <a:noFill/>
                </a:ln>
                <a:solidFill>
                  <a:schemeClr val="tx2"/>
                </a:solidFill>
                <a:latin typeface="Arial"/>
                <a:cs typeface="Arial"/>
              </a:defRPr>
            </a:lvl1pPr>
            <a:lvl4pPr>
              <a:buNone/>
              <a:defRPr/>
            </a:lvl4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schemeClr val="tx2"/>
                </a:solidFill>
                <a:effectLst/>
                <a:uLnTx/>
                <a:uFillTx/>
                <a:latin typeface="Arial"/>
                <a:ea typeface="+mn-ea"/>
                <a:cs typeface="Arial"/>
              </a:rPr>
              <a:t>Volkshochschule</a:t>
            </a:r>
          </a:p>
        </p:txBody>
      </p:sp>
      <p:sp>
        <p:nvSpPr>
          <p:cNvPr id="25" name="Textplatzhalter 18"/>
          <p:cNvSpPr>
            <a:spLocks noGrp="1"/>
          </p:cNvSpPr>
          <p:nvPr>
            <p:ph type="body" sz="quarter" idx="12" hasCustomPrompt="1"/>
          </p:nvPr>
        </p:nvSpPr>
        <p:spPr>
          <a:xfrm>
            <a:off x="2496823" y="956959"/>
            <a:ext cx="4350143" cy="400110"/>
          </a:xfrm>
          <a:custGeom>
            <a:avLst/>
            <a:gdLst>
              <a:gd name="connsiteX0" fmla="*/ 0 w 4350143"/>
              <a:gd name="connsiteY0" fmla="*/ 0 h 1139315"/>
              <a:gd name="connsiteX1" fmla="*/ 4350143 w 4350143"/>
              <a:gd name="connsiteY1" fmla="*/ 0 h 1139315"/>
              <a:gd name="connsiteX2" fmla="*/ 4350143 w 4350143"/>
              <a:gd name="connsiteY2" fmla="*/ 1139315 h 1139315"/>
              <a:gd name="connsiteX3" fmla="*/ 0 w 4350143"/>
              <a:gd name="connsiteY3" fmla="*/ 1139315 h 1139315"/>
              <a:gd name="connsiteX4" fmla="*/ 0 w 4350143"/>
              <a:gd name="connsiteY4" fmla="*/ 0 h 113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143" h="1139315">
                <a:moveTo>
                  <a:pt x="0" y="0"/>
                </a:moveTo>
                <a:lnTo>
                  <a:pt x="4350143" y="0"/>
                </a:lnTo>
                <a:lnTo>
                  <a:pt x="4350143" y="1139315"/>
                </a:lnTo>
                <a:lnTo>
                  <a:pt x="0" y="1139315"/>
                </a:lnTo>
                <a:lnTo>
                  <a:pt x="0" y="0"/>
                </a:lnTo>
                <a:close/>
              </a:path>
            </a:pathLst>
          </a:custGeom>
        </p:spPr>
        <p:txBody>
          <a:bodyPr vert="horz">
            <a:spAutoFit/>
          </a:bodyPr>
          <a:lstStyle>
            <a:lvl1pPr marL="0" marR="0" indent="0" algn="l" defTabSz="457200" rtl="0" eaLnBrk="1" fontAlgn="auto" latinLnBrk="0" hangingPunct="1">
              <a:lnSpc>
                <a:spcPct val="100000"/>
              </a:lnSpc>
              <a:spcBef>
                <a:spcPts val="0"/>
              </a:spcBef>
              <a:spcAft>
                <a:spcPts val="0"/>
              </a:spcAft>
              <a:buClrTx/>
              <a:buSzTx/>
              <a:buFontTx/>
              <a:buNone/>
              <a:tabLst/>
              <a:defRPr sz="2000" b="0" i="0">
                <a:ln>
                  <a:noFill/>
                </a:ln>
                <a:solidFill>
                  <a:schemeClr val="tx1"/>
                </a:solidFill>
                <a:latin typeface="Arial"/>
                <a:cs typeface="Arial"/>
              </a:defRPr>
            </a:lvl1pPr>
            <a:lvl4pPr>
              <a:buNone/>
              <a:defRPr/>
            </a:lvl4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srgbClr val="00285A"/>
                </a:solidFill>
                <a:effectLst/>
                <a:uLnTx/>
                <a:uFillTx/>
                <a:latin typeface="Arial"/>
                <a:ea typeface="+mn-ea"/>
                <a:cs typeface="Arial"/>
              </a:rPr>
              <a:t>Musterstadt</a:t>
            </a:r>
            <a:endParaRPr lang="de-DE" dirty="0"/>
          </a:p>
        </p:txBody>
      </p:sp>
      <p:sp>
        <p:nvSpPr>
          <p:cNvPr id="26" name="Inhaltsplatzhalter 2"/>
          <p:cNvSpPr>
            <a:spLocks noGrp="1"/>
          </p:cNvSpPr>
          <p:nvPr>
            <p:ph idx="13" hasCustomPrompt="1"/>
          </p:nvPr>
        </p:nvSpPr>
        <p:spPr>
          <a:xfrm>
            <a:off x="2509537" y="2588052"/>
            <a:ext cx="6075894" cy="400110"/>
          </a:xfrm>
          <a:prstGeom prst="rect">
            <a:avLst/>
          </a:prstGeom>
        </p:spPr>
        <p:txBody>
          <a:bodyPr wrap="square">
            <a:spAutoFit/>
          </a:bodyPr>
          <a:lstStyle>
            <a:lvl1pPr marL="0" marR="0" indent="0" algn="l" defTabSz="457200" rtl="0" eaLnBrk="1" fontAlgn="auto" latinLnBrk="0" hangingPunct="1">
              <a:lnSpc>
                <a:spcPct val="100000"/>
              </a:lnSpc>
              <a:spcBef>
                <a:spcPts val="0"/>
              </a:spcBef>
              <a:spcAft>
                <a:spcPts val="0"/>
              </a:spcAft>
              <a:buClrTx/>
              <a:buSzTx/>
              <a:buFontTx/>
              <a:buNone/>
              <a:tabLst/>
              <a:defRPr sz="2000" b="1" i="0">
                <a:solidFill>
                  <a:schemeClr val="tx1"/>
                </a:solidFill>
                <a:latin typeface="+mn-lt"/>
              </a:defRPr>
            </a:lvl1pPr>
            <a:lvl4pPr>
              <a:defRPr sz="2000" b="1" i="0"/>
            </a:lvl4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smtClean="0">
                <a:ln>
                  <a:noFill/>
                </a:ln>
                <a:solidFill>
                  <a:srgbClr val="00285A"/>
                </a:solidFill>
                <a:effectLst/>
                <a:uLnTx/>
                <a:uFillTx/>
                <a:latin typeface="Arial Bold"/>
                <a:ea typeface="+mn-ea"/>
                <a:cs typeface="Arial Bold"/>
              </a:rPr>
              <a:t>Titel und Untertitel der Präsentation</a:t>
            </a:r>
            <a:endParaRPr lang="de-DE" dirty="0"/>
          </a:p>
        </p:txBody>
      </p:sp>
      <p:sp>
        <p:nvSpPr>
          <p:cNvPr id="27" name="Inhaltsplatzhalter 2"/>
          <p:cNvSpPr>
            <a:spLocks noGrp="1"/>
          </p:cNvSpPr>
          <p:nvPr>
            <p:ph idx="14" hasCustomPrompt="1"/>
          </p:nvPr>
        </p:nvSpPr>
        <p:spPr>
          <a:xfrm>
            <a:off x="2509537" y="2988163"/>
            <a:ext cx="6075894" cy="1323439"/>
          </a:xfrm>
          <a:prstGeom prst="rect">
            <a:avLst/>
          </a:prstGeom>
        </p:spPr>
        <p:txBody>
          <a:bodyPr wrap="square">
            <a:spAutoFit/>
          </a:bodyPr>
          <a:lstStyle>
            <a:lvl1pPr marL="0" marR="0" indent="0" algn="l" defTabSz="457200" rtl="0" eaLnBrk="1" fontAlgn="auto" latinLnBrk="0" hangingPunct="1">
              <a:lnSpc>
                <a:spcPct val="100000"/>
              </a:lnSpc>
              <a:spcBef>
                <a:spcPts val="0"/>
              </a:spcBef>
              <a:spcAft>
                <a:spcPts val="0"/>
              </a:spcAft>
              <a:buClrTx/>
              <a:buSzTx/>
              <a:buFontTx/>
              <a:buNone/>
              <a:tabLst/>
              <a:defRPr sz="2000" b="0" i="0">
                <a:solidFill>
                  <a:schemeClr val="tx1"/>
                </a:solidFill>
                <a:latin typeface="+mj-lt"/>
              </a:defRPr>
            </a:lvl1pPr>
            <a:lvl4pPr>
              <a:defRPr sz="2000" b="1" i="0"/>
            </a:lvl4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srgbClr val="00285A"/>
                </a:solidFill>
                <a:effectLst/>
                <a:uLnTx/>
                <a:uFillTx/>
                <a:latin typeface="+mn-lt"/>
                <a:ea typeface="+mn-ea"/>
                <a:cs typeface="Arial"/>
              </a:rPr>
              <a:t>Bore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eum</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estiusc</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itaquunt</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Natio</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magnis</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cum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cuscil</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modi</a:t>
            </a:r>
            <a:endParaRPr kumimoji="0" lang="de-DE" sz="2000" b="0" i="0" u="none" strike="noStrike" kern="1200" cap="none" spc="0" normalizeH="0" baseline="0" noProof="0" dirty="0" smtClean="0">
              <a:ln>
                <a:noFill/>
              </a:ln>
              <a:solidFill>
                <a:srgbClr val="00285A"/>
              </a:solidFill>
              <a:effectLst/>
              <a:uLnTx/>
              <a:uFillTx/>
              <a:latin typeface="+mn-lt"/>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srgbClr val="00285A"/>
                </a:solidFill>
                <a:effectLst/>
                <a:uLnTx/>
                <a:uFillTx/>
                <a:latin typeface="+mn-lt"/>
                <a:ea typeface="+mn-ea"/>
                <a:cs typeface="Arial"/>
              </a:rPr>
              <a:t>Te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cuptatenis</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ra</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adit</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dirty="0"/>
          </a:p>
        </p:txBody>
      </p:sp>
      <p:sp>
        <p:nvSpPr>
          <p:cNvPr id="28" name="Inhaltsplatzhalter 2"/>
          <p:cNvSpPr>
            <a:spLocks noGrp="1"/>
          </p:cNvSpPr>
          <p:nvPr>
            <p:ph idx="15" hasCustomPrompt="1"/>
          </p:nvPr>
        </p:nvSpPr>
        <p:spPr>
          <a:xfrm>
            <a:off x="2509536" y="4244732"/>
            <a:ext cx="6075895" cy="338554"/>
          </a:xfrm>
          <a:prstGeom prst="rect">
            <a:avLst/>
          </a:prstGeom>
        </p:spPr>
        <p:txBody>
          <a:bodyPr wrap="square">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1" i="0">
                <a:solidFill>
                  <a:schemeClr val="tx1"/>
                </a:solidFill>
                <a:latin typeface="+mj-lt"/>
              </a:defRPr>
            </a:lvl1pPr>
            <a:lvl4pPr>
              <a:defRPr sz="2000" b="1" i="0"/>
            </a:lvl4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smtClean="0">
                <a:ln>
                  <a:noFill/>
                </a:ln>
                <a:solidFill>
                  <a:srgbClr val="00285A"/>
                </a:solidFill>
                <a:effectLst/>
                <a:uLnTx/>
                <a:uFillTx/>
                <a:latin typeface="+mn-lt"/>
                <a:ea typeface="+mn-ea"/>
                <a:cs typeface="Arial"/>
              </a:rPr>
              <a:t>Dipl.-Päd. Heidemarie </a:t>
            </a:r>
            <a:r>
              <a:rPr kumimoji="0" lang="de-DE" sz="1600" b="1" i="0" u="none" strike="noStrike" kern="1200" cap="none" spc="0" normalizeH="0" baseline="0" noProof="0" dirty="0" err="1" smtClean="0">
                <a:ln>
                  <a:noFill/>
                </a:ln>
                <a:solidFill>
                  <a:srgbClr val="00285A"/>
                </a:solidFill>
                <a:effectLst/>
                <a:uLnTx/>
                <a:uFillTx/>
                <a:latin typeface="+mn-lt"/>
                <a:ea typeface="+mn-ea"/>
                <a:cs typeface="Arial"/>
              </a:rPr>
              <a:t>Langername</a:t>
            </a:r>
            <a:endParaRPr kumimoji="0" lang="de-DE" sz="1600" b="1" i="0" u="none" strike="noStrike" kern="1200" cap="none" spc="0" normalizeH="0" baseline="0" noProof="0" dirty="0" smtClean="0">
              <a:ln>
                <a:noFill/>
              </a:ln>
              <a:solidFill>
                <a:srgbClr val="00285A"/>
              </a:solidFill>
              <a:effectLst/>
              <a:uLnTx/>
              <a:uFillTx/>
              <a:latin typeface="+mn-lt"/>
              <a:ea typeface="+mn-ea"/>
              <a:cs typeface="Arial"/>
            </a:endParaRPr>
          </a:p>
        </p:txBody>
      </p:sp>
      <p:sp>
        <p:nvSpPr>
          <p:cNvPr id="46" name="Textplatzhalter 13"/>
          <p:cNvSpPr>
            <a:spLocks noGrp="1"/>
          </p:cNvSpPr>
          <p:nvPr>
            <p:ph type="body" sz="quarter" idx="17" hasCustomPrompt="1"/>
          </p:nvPr>
        </p:nvSpPr>
        <p:spPr>
          <a:xfrm>
            <a:off x="2512089" y="4496963"/>
            <a:ext cx="6091484" cy="338554"/>
          </a:xfrm>
          <a:prstGeom prst="rect">
            <a:avLst/>
          </a:prstGeom>
        </p:spPr>
        <p:txBody>
          <a:bodyPr vert="horz" wrap="square">
            <a:spAutoFit/>
          </a:bodyPr>
          <a:lstStyle>
            <a:lvl1pPr>
              <a:buNone/>
              <a:defRPr sz="1600" b="0" i="0">
                <a:solidFill>
                  <a:schemeClr val="tx1"/>
                </a:solidFill>
                <a:latin typeface="Arial"/>
                <a:cs typeface="Arial"/>
              </a:defRPr>
            </a:lvl1pPr>
          </a:lstStyle>
          <a:p>
            <a:pPr lvl="0"/>
            <a:r>
              <a:rPr kumimoji="0" lang="de-DE" sz="1600" b="0" i="0" u="none" strike="noStrike" kern="1200" cap="none" spc="0" normalizeH="0" baseline="0" noProof="0" dirty="0" smtClean="0">
                <a:ln>
                  <a:noFill/>
                </a:ln>
                <a:solidFill>
                  <a:schemeClr val="tx2"/>
                </a:solidFill>
                <a:effectLst/>
                <a:uLnTx/>
                <a:uFillTx/>
                <a:latin typeface="Arial"/>
                <a:ea typeface="+mn-ea"/>
                <a:cs typeface="Arial"/>
              </a:rPr>
              <a:t>Referentin Presse- und Öffentlichkeitsarbeit</a:t>
            </a:r>
            <a:endParaRPr lang="de-DE" dirty="0"/>
          </a:p>
        </p:txBody>
      </p:sp>
      <p:pic>
        <p:nvPicPr>
          <p:cNvPr id="13" name="Bild 12" descr="vhs_logo_RGB_pos.png"/>
          <p:cNvPicPr>
            <a:picLocks noChangeAspect="1"/>
          </p:cNvPicPr>
          <p:nvPr userDrawn="1"/>
        </p:nvPicPr>
        <p:blipFill>
          <a:blip r:embed="rId2"/>
          <a:stretch>
            <a:fillRect/>
          </a:stretch>
        </p:blipFill>
        <p:spPr>
          <a:xfrm>
            <a:off x="216408" y="221636"/>
            <a:ext cx="1592486" cy="830815"/>
          </a:xfrm>
          <a:prstGeom prst="rect">
            <a:avLst/>
          </a:prstGeom>
        </p:spPr>
      </p:pic>
      <p:pic>
        <p:nvPicPr>
          <p:cNvPr id="2" name="Grafik 1"/>
          <p:cNvPicPr>
            <a:picLocks noChangeAspect="1"/>
          </p:cNvPicPr>
          <p:nvPr userDrawn="1"/>
        </p:nvPicPr>
        <p:blipFill rotWithShape="1">
          <a:blip r:embed="rId3"/>
          <a:srcRect r="6339"/>
          <a:stretch/>
        </p:blipFill>
        <p:spPr>
          <a:xfrm>
            <a:off x="6726355" y="3638550"/>
            <a:ext cx="2417646" cy="321945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D0217AA-C48C-4FE6-823A-CFCDE6A85859}" type="datetimeFigureOut">
              <a:rPr lang="de-DE" smtClean="0"/>
              <a:t>30.11.2022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CE71D54-A5C9-44BD-87C0-4F81EE2F7B58}" type="slidenum">
              <a:rPr lang="de-DE" smtClean="0"/>
              <a:t>‹Nr.›</a:t>
            </a:fld>
            <a:endParaRPr lang="de-DE"/>
          </a:p>
        </p:txBody>
      </p:sp>
    </p:spTree>
    <p:extLst>
      <p:ext uri="{BB962C8B-B14F-4D97-AF65-F5344CB8AC3E}">
        <p14:creationId xmlns:p14="http://schemas.microsoft.com/office/powerpoint/2010/main" val="84770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AD0217AA-C48C-4FE6-823A-CFCDE6A85859}" type="datetimeFigureOut">
              <a:rPr lang="de-DE" smtClean="0"/>
              <a:t>30.11.2022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CE71D54-A5C9-44BD-87C0-4F81EE2F7B58}" type="slidenum">
              <a:rPr lang="de-DE" smtClean="0"/>
              <a:t>‹Nr.›</a:t>
            </a:fld>
            <a:endParaRPr lang="de-DE"/>
          </a:p>
        </p:txBody>
      </p:sp>
    </p:spTree>
    <p:extLst>
      <p:ext uri="{BB962C8B-B14F-4D97-AF65-F5344CB8AC3E}">
        <p14:creationId xmlns:p14="http://schemas.microsoft.com/office/powerpoint/2010/main" val="2671126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D0217AA-C48C-4FE6-823A-CFCDE6A85859}" type="datetimeFigureOut">
              <a:rPr lang="de-DE" smtClean="0"/>
              <a:t>30.11.2022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CE71D54-A5C9-44BD-87C0-4F81EE2F7B58}" type="slidenum">
              <a:rPr lang="de-DE" smtClean="0"/>
              <a:t>‹Nr.›</a:t>
            </a:fld>
            <a:endParaRPr lang="de-DE"/>
          </a:p>
        </p:txBody>
      </p:sp>
    </p:spTree>
    <p:extLst>
      <p:ext uri="{BB962C8B-B14F-4D97-AF65-F5344CB8AC3E}">
        <p14:creationId xmlns:p14="http://schemas.microsoft.com/office/powerpoint/2010/main" val="1889995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AD0217AA-C48C-4FE6-823A-CFCDE6A85859}" type="datetimeFigureOut">
              <a:rPr lang="de-DE" smtClean="0"/>
              <a:t>30.11.2022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CE71D54-A5C9-44BD-87C0-4F81EE2F7B58}" type="slidenum">
              <a:rPr lang="de-DE" smtClean="0"/>
              <a:t>‹Nr.›</a:t>
            </a:fld>
            <a:endParaRPr lang="de-DE"/>
          </a:p>
        </p:txBody>
      </p:sp>
    </p:spTree>
    <p:extLst>
      <p:ext uri="{BB962C8B-B14F-4D97-AF65-F5344CB8AC3E}">
        <p14:creationId xmlns:p14="http://schemas.microsoft.com/office/powerpoint/2010/main" val="3367994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AD0217AA-C48C-4FE6-823A-CFCDE6A85859}" type="datetimeFigureOut">
              <a:rPr lang="de-DE" smtClean="0"/>
              <a:t>30.11.2022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CE71D54-A5C9-44BD-87C0-4F81EE2F7B58}" type="slidenum">
              <a:rPr lang="de-DE" smtClean="0"/>
              <a:t>‹Nr.›</a:t>
            </a:fld>
            <a:endParaRPr lang="de-DE"/>
          </a:p>
        </p:txBody>
      </p:sp>
    </p:spTree>
    <p:extLst>
      <p:ext uri="{BB962C8B-B14F-4D97-AF65-F5344CB8AC3E}">
        <p14:creationId xmlns:p14="http://schemas.microsoft.com/office/powerpoint/2010/main" val="2972976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D0217AA-C48C-4FE6-823A-CFCDE6A85859}" type="datetimeFigureOut">
              <a:rPr lang="de-DE" smtClean="0"/>
              <a:t>30.11.2022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CE71D54-A5C9-44BD-87C0-4F81EE2F7B58}" type="slidenum">
              <a:rPr lang="de-DE" smtClean="0"/>
              <a:t>‹Nr.›</a:t>
            </a:fld>
            <a:endParaRPr lang="de-DE"/>
          </a:p>
        </p:txBody>
      </p:sp>
    </p:spTree>
    <p:extLst>
      <p:ext uri="{BB962C8B-B14F-4D97-AF65-F5344CB8AC3E}">
        <p14:creationId xmlns:p14="http://schemas.microsoft.com/office/powerpoint/2010/main" val="902238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D0217AA-C48C-4FE6-823A-CFCDE6A85859}" type="datetimeFigureOut">
              <a:rPr lang="de-DE" smtClean="0"/>
              <a:t>30.11.2022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CE71D54-A5C9-44BD-87C0-4F81EE2F7B58}" type="slidenum">
              <a:rPr lang="de-DE" smtClean="0"/>
              <a:t>‹Nr.›</a:t>
            </a:fld>
            <a:endParaRPr lang="de-DE"/>
          </a:p>
        </p:txBody>
      </p:sp>
    </p:spTree>
    <p:extLst>
      <p:ext uri="{BB962C8B-B14F-4D97-AF65-F5344CB8AC3E}">
        <p14:creationId xmlns:p14="http://schemas.microsoft.com/office/powerpoint/2010/main" val="234218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40" name="Textplatzhalter 18"/>
          <p:cNvSpPr>
            <a:spLocks noGrp="1"/>
          </p:cNvSpPr>
          <p:nvPr>
            <p:ph type="body" sz="quarter" idx="10" hasCustomPrompt="1"/>
          </p:nvPr>
        </p:nvSpPr>
        <p:spPr>
          <a:xfrm>
            <a:off x="419371" y="1213721"/>
            <a:ext cx="8258327" cy="400110"/>
          </a:xfrm>
          <a:custGeom>
            <a:avLst/>
            <a:gdLst>
              <a:gd name="connsiteX0" fmla="*/ 0 w 4350143"/>
              <a:gd name="connsiteY0" fmla="*/ 0 h 1139315"/>
              <a:gd name="connsiteX1" fmla="*/ 4350143 w 4350143"/>
              <a:gd name="connsiteY1" fmla="*/ 0 h 1139315"/>
              <a:gd name="connsiteX2" fmla="*/ 4350143 w 4350143"/>
              <a:gd name="connsiteY2" fmla="*/ 1139315 h 1139315"/>
              <a:gd name="connsiteX3" fmla="*/ 0 w 4350143"/>
              <a:gd name="connsiteY3" fmla="*/ 1139315 h 1139315"/>
              <a:gd name="connsiteX4" fmla="*/ 0 w 4350143"/>
              <a:gd name="connsiteY4" fmla="*/ 0 h 113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143" h="1139315">
                <a:moveTo>
                  <a:pt x="0" y="0"/>
                </a:moveTo>
                <a:lnTo>
                  <a:pt x="4350143" y="0"/>
                </a:lnTo>
                <a:lnTo>
                  <a:pt x="4350143" y="1139315"/>
                </a:lnTo>
                <a:lnTo>
                  <a:pt x="0" y="1139315"/>
                </a:lnTo>
                <a:lnTo>
                  <a:pt x="0" y="0"/>
                </a:lnTo>
                <a:close/>
              </a:path>
            </a:pathLst>
          </a:custGeom>
        </p:spPr>
        <p:txBody>
          <a:bodyPr vert="horz" wrap="square">
            <a:spAutoFit/>
          </a:bodyPr>
          <a:lstStyle>
            <a:lvl1pPr marL="0" marR="0" indent="0" algn="l" defTabSz="457200" rtl="0" eaLnBrk="1" fontAlgn="auto" latinLnBrk="0" hangingPunct="1">
              <a:lnSpc>
                <a:spcPct val="100000"/>
              </a:lnSpc>
              <a:spcBef>
                <a:spcPts val="0"/>
              </a:spcBef>
              <a:spcAft>
                <a:spcPts val="0"/>
              </a:spcAft>
              <a:buClrTx/>
              <a:buSzTx/>
              <a:buFontTx/>
              <a:buNone/>
              <a:tabLst/>
              <a:defRPr kumimoji="0" lang="de-DE" sz="2000" b="0" i="0" u="none" strike="noStrike" kern="1200" cap="none" spc="0" normalizeH="0" baseline="0" noProof="0" smtClean="0">
                <a:ln>
                  <a:noFill/>
                </a:ln>
                <a:solidFill>
                  <a:schemeClr val="tx2"/>
                </a:solidFill>
                <a:effectLst/>
                <a:uLnTx/>
                <a:uFillTx/>
                <a:cs typeface="Arial"/>
              </a:defRPr>
            </a:lvl1pPr>
            <a:lvl4pPr>
              <a:buNone/>
              <a:defRPr/>
            </a:lvl4pPr>
          </a:lstStyle>
          <a:p>
            <a:pPr lvl="0"/>
            <a:r>
              <a:rPr kumimoji="0" lang="de-DE" sz="2000" b="0" i="0" u="none" strike="noStrike" kern="1200" cap="none" spc="0" normalizeH="0" baseline="0" noProof="0" dirty="0" smtClean="0">
                <a:ln>
                  <a:noFill/>
                </a:ln>
                <a:solidFill>
                  <a:schemeClr val="tx2"/>
                </a:solidFill>
                <a:effectLst/>
                <a:uLnTx/>
                <a:uFillTx/>
                <a:latin typeface="+mn-lt"/>
                <a:ea typeface="+mn-ea"/>
                <a:cs typeface="Arial"/>
              </a:rPr>
              <a:t>Bore </a:t>
            </a:r>
            <a:r>
              <a:rPr kumimoji="0" lang="de-DE" sz="2000" b="0" i="0" u="none" strike="noStrike" kern="1200" cap="none" spc="0" normalizeH="0" baseline="0" noProof="0" dirty="0" err="1" smtClean="0">
                <a:ln>
                  <a:noFill/>
                </a:ln>
                <a:solidFill>
                  <a:schemeClr val="tx2"/>
                </a:solidFill>
                <a:effectLst/>
                <a:uLnTx/>
                <a:uFillTx/>
                <a:latin typeface="+mn-lt"/>
                <a:ea typeface="+mn-ea"/>
                <a:cs typeface="Arial"/>
              </a:rPr>
              <a:t>eum</a:t>
            </a:r>
            <a:r>
              <a:rPr kumimoji="0" lang="de-DE" sz="2000" b="0" i="0" u="none" strike="noStrike" kern="1200" cap="none" spc="0" normalizeH="0" baseline="0" noProof="0" dirty="0" smtClean="0">
                <a:ln>
                  <a:noFill/>
                </a:ln>
                <a:solidFill>
                  <a:schemeClr val="tx2"/>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2"/>
                </a:solidFill>
                <a:effectLst/>
                <a:uLnTx/>
                <a:uFillTx/>
                <a:latin typeface="+mn-lt"/>
                <a:ea typeface="+mn-ea"/>
                <a:cs typeface="Arial"/>
              </a:rPr>
              <a:t>estiusc</a:t>
            </a:r>
            <a:r>
              <a:rPr kumimoji="0" lang="de-DE" sz="2000" b="0" i="0" u="none" strike="noStrike" kern="1200" cap="none" spc="0" normalizeH="0" baseline="0" noProof="0" dirty="0" smtClean="0">
                <a:ln>
                  <a:noFill/>
                </a:ln>
                <a:solidFill>
                  <a:schemeClr val="tx2"/>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2"/>
                </a:solidFill>
                <a:effectLst/>
                <a:uLnTx/>
                <a:uFillTx/>
                <a:latin typeface="+mn-lt"/>
                <a:ea typeface="+mn-ea"/>
                <a:cs typeface="Arial"/>
              </a:rPr>
              <a:t>itaquunt</a:t>
            </a:r>
            <a:r>
              <a:rPr kumimoji="0" lang="de-DE" sz="2000" b="0" i="0" u="none" strike="noStrike" kern="1200" cap="none" spc="0" normalizeH="0" baseline="0" noProof="0" dirty="0" smtClean="0">
                <a:ln>
                  <a:noFill/>
                </a:ln>
                <a:solidFill>
                  <a:schemeClr val="tx2"/>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2"/>
                </a:solidFill>
                <a:effectLst/>
                <a:uLnTx/>
                <a:uFillTx/>
                <a:latin typeface="+mn-lt"/>
                <a:ea typeface="+mn-ea"/>
                <a:cs typeface="Arial"/>
              </a:rPr>
              <a:t>Natio</a:t>
            </a:r>
            <a:r>
              <a:rPr kumimoji="0" lang="de-DE" sz="2000" b="0" i="0" u="none" strike="noStrike" kern="1200" cap="none" spc="0" normalizeH="0" baseline="0" noProof="0" dirty="0" smtClean="0">
                <a:ln>
                  <a:noFill/>
                </a:ln>
                <a:solidFill>
                  <a:schemeClr val="tx2"/>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2"/>
                </a:solidFill>
                <a:effectLst/>
                <a:uLnTx/>
                <a:uFillTx/>
                <a:latin typeface="+mn-lt"/>
                <a:ea typeface="+mn-ea"/>
                <a:cs typeface="Arial"/>
              </a:rPr>
              <a:t>magnis</a:t>
            </a:r>
            <a:r>
              <a:rPr kumimoji="0" lang="de-DE" sz="2000" b="0" i="0" u="none" strike="noStrike" kern="1200" cap="none" spc="0" normalizeH="0" baseline="0" noProof="0" dirty="0" smtClean="0">
                <a:ln>
                  <a:noFill/>
                </a:ln>
                <a:solidFill>
                  <a:schemeClr val="tx2"/>
                </a:solidFill>
                <a:effectLst/>
                <a:uLnTx/>
                <a:uFillTx/>
                <a:latin typeface="+mn-lt"/>
                <a:ea typeface="+mn-ea"/>
                <a:cs typeface="Arial"/>
              </a:rPr>
              <a:t> cum. </a:t>
            </a:r>
            <a:endParaRPr lang="de-DE" dirty="0">
              <a:solidFill>
                <a:schemeClr val="tx2"/>
              </a:solidFill>
            </a:endParaRPr>
          </a:p>
        </p:txBody>
      </p:sp>
      <p:sp>
        <p:nvSpPr>
          <p:cNvPr id="41" name="Textplatzhalter 18"/>
          <p:cNvSpPr>
            <a:spLocks noGrp="1"/>
          </p:cNvSpPr>
          <p:nvPr>
            <p:ph type="body" sz="quarter" idx="12" hasCustomPrompt="1"/>
          </p:nvPr>
        </p:nvSpPr>
        <p:spPr>
          <a:xfrm>
            <a:off x="418656" y="846258"/>
            <a:ext cx="8259042" cy="400110"/>
          </a:xfrm>
          <a:custGeom>
            <a:avLst/>
            <a:gdLst>
              <a:gd name="connsiteX0" fmla="*/ 0 w 4350143"/>
              <a:gd name="connsiteY0" fmla="*/ 0 h 1139315"/>
              <a:gd name="connsiteX1" fmla="*/ 4350143 w 4350143"/>
              <a:gd name="connsiteY1" fmla="*/ 0 h 1139315"/>
              <a:gd name="connsiteX2" fmla="*/ 4350143 w 4350143"/>
              <a:gd name="connsiteY2" fmla="*/ 1139315 h 1139315"/>
              <a:gd name="connsiteX3" fmla="*/ 0 w 4350143"/>
              <a:gd name="connsiteY3" fmla="*/ 1139315 h 1139315"/>
              <a:gd name="connsiteX4" fmla="*/ 0 w 4350143"/>
              <a:gd name="connsiteY4" fmla="*/ 0 h 113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143" h="1139315">
                <a:moveTo>
                  <a:pt x="0" y="0"/>
                </a:moveTo>
                <a:lnTo>
                  <a:pt x="4350143" y="0"/>
                </a:lnTo>
                <a:lnTo>
                  <a:pt x="4350143" y="1139315"/>
                </a:lnTo>
                <a:lnTo>
                  <a:pt x="0" y="1139315"/>
                </a:lnTo>
                <a:lnTo>
                  <a:pt x="0" y="0"/>
                </a:lnTo>
                <a:close/>
              </a:path>
            </a:pathLst>
          </a:custGeom>
        </p:spPr>
        <p:txBody>
          <a:bodyPr vert="horz" wrap="square">
            <a:spAutoFit/>
          </a:bodyPr>
          <a:lstStyle>
            <a:lvl1pPr marL="0" marR="0" indent="0" algn="l" defTabSz="457200" rtl="0" eaLnBrk="1" fontAlgn="auto" latinLnBrk="0" hangingPunct="1">
              <a:lnSpc>
                <a:spcPct val="100000"/>
              </a:lnSpc>
              <a:spcBef>
                <a:spcPts val="0"/>
              </a:spcBef>
              <a:spcAft>
                <a:spcPts val="0"/>
              </a:spcAft>
              <a:buClrTx/>
              <a:buSzTx/>
              <a:buFontTx/>
              <a:buNone/>
              <a:tabLst/>
              <a:defRPr kumimoji="0" lang="de-DE" sz="2000" b="0" i="0" u="none" strike="noStrike" kern="1200" cap="none" spc="0" normalizeH="0" baseline="0" noProof="0" smtClean="0">
                <a:ln>
                  <a:noFill/>
                </a:ln>
                <a:solidFill>
                  <a:srgbClr val="00285A"/>
                </a:solidFill>
                <a:effectLst/>
                <a:uLnTx/>
                <a:uFillTx/>
                <a:cs typeface="Arial"/>
              </a:defRPr>
            </a:lvl1pPr>
            <a:lvl4pPr>
              <a:buNone/>
              <a:defRPr/>
            </a:lvl4pPr>
          </a:lstStyle>
          <a:p>
            <a:pPr lvl="0"/>
            <a:r>
              <a:rPr kumimoji="0" lang="de-DE" sz="2000" b="0" i="0" u="none" strike="noStrike" kern="1200" cap="none" spc="0" normalizeH="0" baseline="0" noProof="0" dirty="0" smtClean="0">
                <a:ln>
                  <a:noFill/>
                </a:ln>
                <a:solidFill>
                  <a:srgbClr val="00285A"/>
                </a:solidFill>
                <a:effectLst/>
                <a:uLnTx/>
                <a:uFillTx/>
                <a:latin typeface="Arial"/>
                <a:ea typeface="+mn-ea"/>
                <a:cs typeface="Arial"/>
              </a:rPr>
              <a:t>Überschrift mit Blindtext. </a:t>
            </a:r>
            <a:r>
              <a:rPr kumimoji="0" lang="de-DE" sz="2000" b="0" i="0" u="none" strike="noStrike" kern="1200" cap="none" spc="0" normalizeH="0" baseline="0" noProof="0" dirty="0" err="1" smtClean="0">
                <a:ln>
                  <a:noFill/>
                </a:ln>
                <a:solidFill>
                  <a:srgbClr val="00285A"/>
                </a:solidFill>
                <a:effectLst/>
                <a:uLnTx/>
                <a:uFillTx/>
                <a:latin typeface="Arial"/>
                <a:ea typeface="+mn-ea"/>
                <a:cs typeface="Arial"/>
              </a:rPr>
              <a:t>Dolupti</a:t>
            </a:r>
            <a:r>
              <a:rPr kumimoji="0" lang="de-DE" sz="2000" b="0" i="0" u="none" strike="noStrike" kern="1200" cap="none" spc="0" normalizeH="0" baseline="0" noProof="0" dirty="0" smtClean="0">
                <a:ln>
                  <a:noFill/>
                </a:ln>
                <a:solidFill>
                  <a:srgbClr val="00285A"/>
                </a:solidFill>
                <a:effectLst/>
                <a:uLnTx/>
                <a:uFillTx/>
                <a:latin typeface="Arial"/>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Arial"/>
                <a:ea typeface="+mn-ea"/>
                <a:cs typeface="Arial"/>
              </a:rPr>
              <a:t>usciae</a:t>
            </a:r>
            <a:r>
              <a:rPr kumimoji="0" lang="de-DE" sz="2000" b="0" i="0" u="none" strike="noStrike" kern="1200" cap="none" spc="0" normalizeH="0" baseline="0" noProof="0" dirty="0" smtClean="0">
                <a:ln>
                  <a:noFill/>
                </a:ln>
                <a:solidFill>
                  <a:srgbClr val="00285A"/>
                </a:solidFill>
                <a:effectLst/>
                <a:uLnTx/>
                <a:uFillTx/>
                <a:latin typeface="Arial"/>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Arial"/>
                <a:ea typeface="+mn-ea"/>
                <a:cs typeface="Arial"/>
              </a:rPr>
              <a:t>sumquo</a:t>
            </a:r>
            <a:r>
              <a:rPr kumimoji="0" lang="de-DE" sz="2000" b="0" i="0" u="none" strike="noStrike" kern="1200" cap="none" spc="0" normalizeH="0" baseline="0" noProof="0" dirty="0" smtClean="0">
                <a:ln>
                  <a:noFill/>
                </a:ln>
                <a:solidFill>
                  <a:srgbClr val="00285A"/>
                </a:solidFill>
                <a:effectLst/>
                <a:uLnTx/>
                <a:uFillTx/>
                <a:latin typeface="Arial"/>
                <a:ea typeface="+mn-ea"/>
                <a:cs typeface="Arial"/>
              </a:rPr>
              <a:t>.</a:t>
            </a:r>
            <a:endParaRPr lang="de-DE" dirty="0"/>
          </a:p>
        </p:txBody>
      </p:sp>
      <p:sp>
        <p:nvSpPr>
          <p:cNvPr id="43" name="Textplatzhalter 18"/>
          <p:cNvSpPr>
            <a:spLocks noGrp="1"/>
          </p:cNvSpPr>
          <p:nvPr>
            <p:ph type="body" sz="quarter" idx="13" hasCustomPrompt="1"/>
          </p:nvPr>
        </p:nvSpPr>
        <p:spPr>
          <a:xfrm>
            <a:off x="2506506" y="306417"/>
            <a:ext cx="6171192" cy="369332"/>
          </a:xfrm>
          <a:custGeom>
            <a:avLst/>
            <a:gdLst>
              <a:gd name="connsiteX0" fmla="*/ 0 w 4350143"/>
              <a:gd name="connsiteY0" fmla="*/ 0 h 1139315"/>
              <a:gd name="connsiteX1" fmla="*/ 4350143 w 4350143"/>
              <a:gd name="connsiteY1" fmla="*/ 0 h 1139315"/>
              <a:gd name="connsiteX2" fmla="*/ 4350143 w 4350143"/>
              <a:gd name="connsiteY2" fmla="*/ 1139315 h 1139315"/>
              <a:gd name="connsiteX3" fmla="*/ 0 w 4350143"/>
              <a:gd name="connsiteY3" fmla="*/ 1139315 h 1139315"/>
              <a:gd name="connsiteX4" fmla="*/ 0 w 4350143"/>
              <a:gd name="connsiteY4" fmla="*/ 0 h 113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143" h="1139315">
                <a:moveTo>
                  <a:pt x="0" y="0"/>
                </a:moveTo>
                <a:lnTo>
                  <a:pt x="4350143" y="0"/>
                </a:lnTo>
                <a:lnTo>
                  <a:pt x="4350143" y="1139315"/>
                </a:lnTo>
                <a:lnTo>
                  <a:pt x="0" y="1139315"/>
                </a:lnTo>
                <a:lnTo>
                  <a:pt x="0" y="0"/>
                </a:lnTo>
                <a:close/>
              </a:path>
            </a:pathLst>
          </a:custGeom>
        </p:spPr>
        <p:txBody>
          <a:bodyPr vert="horz" wrap="none">
            <a:noAutofit/>
          </a:bodyPr>
          <a:lstStyle>
            <a:lvl1pPr marL="0" marR="0" indent="0" algn="l" defTabSz="457200" rtl="0" eaLnBrk="1" fontAlgn="auto" latinLnBrk="0" hangingPunct="1">
              <a:lnSpc>
                <a:spcPct val="100000"/>
              </a:lnSpc>
              <a:spcBef>
                <a:spcPts val="0"/>
              </a:spcBef>
              <a:spcAft>
                <a:spcPts val="0"/>
              </a:spcAft>
              <a:buClrTx/>
              <a:buSzTx/>
              <a:buFontTx/>
              <a:buNone/>
              <a:tabLst/>
              <a:defRPr kumimoji="0" lang="de-DE" sz="900" b="0" i="0" u="none" strike="noStrike" kern="1200" cap="none" spc="0" normalizeH="0" baseline="0" noProof="0" smtClean="0">
                <a:ln>
                  <a:noFill/>
                </a:ln>
                <a:solidFill>
                  <a:schemeClr val="tx1"/>
                </a:solidFill>
                <a:effectLst/>
                <a:uLnTx/>
                <a:uFillTx/>
                <a:latin typeface="+mj-lt"/>
                <a:cs typeface="Arial"/>
              </a:defRPr>
            </a:lvl1pPr>
            <a:lvl4pPr>
              <a:buNone/>
              <a:defRPr/>
            </a:lvl4pPr>
          </a:lstStyle>
          <a:p>
            <a:r>
              <a:rPr lang="de-DE" sz="900" dirty="0" smtClean="0">
                <a:solidFill>
                  <a:srgbClr val="00285A"/>
                </a:solidFill>
              </a:rPr>
              <a:t>Titel der Präsentation</a:t>
            </a:r>
          </a:p>
          <a:p>
            <a:r>
              <a:rPr lang="de-DE" sz="900" dirty="0" smtClean="0">
                <a:solidFill>
                  <a:srgbClr val="00285A"/>
                </a:solidFill>
              </a:rPr>
              <a:t>Untertitel der Präsentation</a:t>
            </a:r>
          </a:p>
        </p:txBody>
      </p:sp>
      <p:sp>
        <p:nvSpPr>
          <p:cNvPr id="13" name="Textplatzhalter 18"/>
          <p:cNvSpPr>
            <a:spLocks noGrp="1"/>
          </p:cNvSpPr>
          <p:nvPr>
            <p:ph type="body" sz="quarter" idx="14" hasCustomPrompt="1"/>
          </p:nvPr>
        </p:nvSpPr>
        <p:spPr>
          <a:xfrm>
            <a:off x="418656" y="2574387"/>
            <a:ext cx="8259042" cy="3561991"/>
          </a:xfrm>
          <a:custGeom>
            <a:avLst/>
            <a:gdLst>
              <a:gd name="connsiteX0" fmla="*/ 0 w 4350143"/>
              <a:gd name="connsiteY0" fmla="*/ 0 h 1139315"/>
              <a:gd name="connsiteX1" fmla="*/ 4350143 w 4350143"/>
              <a:gd name="connsiteY1" fmla="*/ 0 h 1139315"/>
              <a:gd name="connsiteX2" fmla="*/ 4350143 w 4350143"/>
              <a:gd name="connsiteY2" fmla="*/ 1139315 h 1139315"/>
              <a:gd name="connsiteX3" fmla="*/ 0 w 4350143"/>
              <a:gd name="connsiteY3" fmla="*/ 1139315 h 1139315"/>
              <a:gd name="connsiteX4" fmla="*/ 0 w 4350143"/>
              <a:gd name="connsiteY4" fmla="*/ 0 h 113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143" h="1139315">
                <a:moveTo>
                  <a:pt x="0" y="0"/>
                </a:moveTo>
                <a:lnTo>
                  <a:pt x="4350143" y="0"/>
                </a:lnTo>
                <a:lnTo>
                  <a:pt x="4350143" y="1139315"/>
                </a:lnTo>
                <a:lnTo>
                  <a:pt x="0" y="1139315"/>
                </a:lnTo>
                <a:lnTo>
                  <a:pt x="0" y="0"/>
                </a:lnTo>
                <a:close/>
              </a:path>
            </a:pathLst>
          </a:custGeom>
        </p:spPr>
        <p:txBody>
          <a:bodyPr vert="horz" wrap="square">
            <a:spAutoFit/>
          </a:bodyPr>
          <a:lstStyle>
            <a:lvl1pPr marL="0" marR="0" indent="0" algn="l" defTabSz="457200" rtl="0" eaLnBrk="1" fontAlgn="auto" latinLnBrk="0" hangingPunct="1">
              <a:lnSpc>
                <a:spcPct val="100000"/>
              </a:lnSpc>
              <a:spcBef>
                <a:spcPts val="0"/>
              </a:spcBef>
              <a:spcAft>
                <a:spcPts val="0"/>
              </a:spcAft>
              <a:buClrTx/>
              <a:buSzTx/>
              <a:buFontTx/>
              <a:buNone/>
              <a:tabLst/>
              <a:defRPr kumimoji="0" lang="de-DE" sz="2000" b="0" i="0" u="none" strike="noStrike" kern="1200" cap="none" spc="0" normalizeH="0" baseline="0" noProof="0">
                <a:ln>
                  <a:noFill/>
                </a:ln>
                <a:solidFill>
                  <a:srgbClr val="00285A"/>
                </a:solidFill>
                <a:effectLst/>
                <a:uLnTx/>
                <a:uFillTx/>
                <a:cs typeface="Arial"/>
              </a:defRPr>
            </a:lvl1pPr>
            <a:lvl4pPr>
              <a:buNone/>
              <a:defRPr/>
            </a:lvl4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err="1" smtClean="0">
                <a:ln>
                  <a:noFill/>
                </a:ln>
                <a:solidFill>
                  <a:schemeClr val="tx1"/>
                </a:solidFill>
                <a:effectLst/>
                <a:uLnTx/>
                <a:uFillTx/>
                <a:latin typeface="Arial Bold"/>
                <a:ea typeface="+mn-ea"/>
                <a:cs typeface="Arial Bold"/>
              </a:rPr>
              <a:t>Dolupti</a:t>
            </a:r>
            <a:r>
              <a:rPr kumimoji="0" lang="de-DE" sz="2000" b="0" i="0" u="none" strike="noStrike" kern="1200" cap="none" spc="0" normalizeH="0" baseline="0" noProof="0" dirty="0" smtClean="0">
                <a:ln>
                  <a:noFill/>
                </a:ln>
                <a:solidFill>
                  <a:schemeClr val="tx1"/>
                </a:solidFill>
                <a:effectLst/>
                <a:uLnTx/>
                <a:uFillTx/>
                <a:latin typeface="Arial Bold"/>
                <a:ea typeface="+mn-ea"/>
                <a:cs typeface="Arial Bold"/>
              </a:rPr>
              <a:t> </a:t>
            </a:r>
            <a:r>
              <a:rPr kumimoji="0" lang="de-DE" sz="2000" b="0" i="0" u="none" strike="noStrike" kern="1200" cap="none" spc="0" normalizeH="0" baseline="0" noProof="0" dirty="0" err="1" smtClean="0">
                <a:ln>
                  <a:noFill/>
                </a:ln>
                <a:solidFill>
                  <a:schemeClr val="tx1"/>
                </a:solidFill>
                <a:effectLst/>
                <a:uLnTx/>
                <a:uFillTx/>
                <a:latin typeface="Arial Bold"/>
                <a:ea typeface="+mn-ea"/>
                <a:cs typeface="Arial Bold"/>
              </a:rPr>
              <a:t>usciae</a:t>
            </a:r>
            <a:r>
              <a:rPr kumimoji="0" lang="de-DE" sz="2000" b="0" i="0" u="none" strike="noStrike" kern="1200" cap="none" spc="0" normalizeH="0" baseline="0" noProof="0" dirty="0" smtClean="0">
                <a:ln>
                  <a:noFill/>
                </a:ln>
                <a:solidFill>
                  <a:schemeClr val="tx1"/>
                </a:solidFill>
                <a:effectLst/>
                <a:uLnTx/>
                <a:uFillTx/>
                <a:latin typeface="Arial Bold"/>
                <a:ea typeface="+mn-ea"/>
                <a:cs typeface="Arial Bold"/>
              </a:rPr>
              <a:t> </a:t>
            </a:r>
            <a:r>
              <a:rPr kumimoji="0" lang="de-DE" sz="2000" b="0" i="0" u="none" strike="noStrike" kern="1200" cap="none" spc="0" normalizeH="0" baseline="0" noProof="0" dirty="0" err="1" smtClean="0">
                <a:ln>
                  <a:noFill/>
                </a:ln>
                <a:solidFill>
                  <a:schemeClr val="tx1"/>
                </a:solidFill>
                <a:effectLst/>
                <a:uLnTx/>
                <a:uFillTx/>
                <a:latin typeface="Arial Bold"/>
                <a:ea typeface="+mn-ea"/>
                <a:cs typeface="Arial Bold"/>
              </a:rPr>
              <a:t>sumquo.</a:t>
            </a:r>
            <a:r>
              <a:rPr kumimoji="0" lang="de-DE" sz="2000" b="0" i="0" u="none" strike="noStrike" kern="1200" cap="none" spc="0" normalizeH="0" baseline="0" noProof="0" dirty="0" err="1" smtClean="0">
                <a:ln>
                  <a:noFill/>
                </a:ln>
                <a:solidFill>
                  <a:schemeClr val="tx1"/>
                </a:solidFill>
                <a:effectLst/>
                <a:uLnTx/>
                <a:uFillTx/>
                <a:latin typeface="+mn-lt"/>
                <a:ea typeface="+mn-ea"/>
                <a:cs typeface="Arial"/>
              </a:rPr>
              <a:t>Bore</a:t>
            </a:r>
            <a:r>
              <a:rPr kumimoji="0" lang="de-DE" sz="2000" b="0" i="0" u="none" strike="noStrike" kern="1200" cap="none" spc="0" normalizeH="0" baseline="0" noProof="0" dirty="0" smtClean="0">
                <a:ln>
                  <a:noFill/>
                </a:ln>
                <a:solidFill>
                  <a:schemeClr val="tx1"/>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1"/>
                </a:solidFill>
                <a:effectLst/>
                <a:uLnTx/>
                <a:uFillTx/>
                <a:latin typeface="+mn-lt"/>
                <a:ea typeface="+mn-ea"/>
                <a:cs typeface="Arial"/>
              </a:rPr>
              <a:t>eum</a:t>
            </a:r>
            <a:r>
              <a:rPr kumimoji="0" lang="de-DE" sz="2000" b="0" i="0" u="none" strike="noStrike" kern="1200" cap="none" spc="0" normalizeH="0" baseline="0" noProof="0" dirty="0" smtClean="0">
                <a:ln>
                  <a:noFill/>
                </a:ln>
                <a:solidFill>
                  <a:schemeClr val="tx1"/>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1"/>
                </a:solidFill>
                <a:effectLst/>
                <a:uLnTx/>
                <a:uFillTx/>
                <a:latin typeface="+mn-lt"/>
                <a:ea typeface="+mn-ea"/>
                <a:cs typeface="Arial"/>
              </a:rPr>
              <a:t>estiusc</a:t>
            </a:r>
            <a:r>
              <a:rPr kumimoji="0" lang="de-DE" sz="2000" b="0" i="0" u="none" strike="noStrike" kern="1200" cap="none" spc="0" normalizeH="0" baseline="0" noProof="0" dirty="0" smtClean="0">
                <a:ln>
                  <a:noFill/>
                </a:ln>
                <a:solidFill>
                  <a:schemeClr val="tx1"/>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1"/>
                </a:solidFill>
                <a:effectLst/>
                <a:uLnTx/>
                <a:uFillTx/>
                <a:latin typeface="+mn-lt"/>
                <a:ea typeface="+mn-ea"/>
                <a:cs typeface="Arial"/>
              </a:rPr>
              <a:t>itaquunt</a:t>
            </a:r>
            <a:r>
              <a:rPr kumimoji="0" lang="de-DE" sz="2000" b="0" i="0" u="none" strike="noStrike" kern="1200" cap="none" spc="0" normalizeH="0" baseline="0" noProof="0" dirty="0" smtClean="0">
                <a:ln>
                  <a:noFill/>
                </a:ln>
                <a:solidFill>
                  <a:schemeClr val="tx1"/>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1"/>
                </a:solidFill>
                <a:effectLst/>
                <a:uLnTx/>
                <a:uFillTx/>
                <a:latin typeface="+mn-lt"/>
                <a:ea typeface="+mn-ea"/>
                <a:cs typeface="Arial"/>
              </a:rPr>
              <a:t>Natio</a:t>
            </a:r>
            <a:r>
              <a:rPr kumimoji="0" lang="de-DE" sz="2000" b="0" i="0" u="none" strike="noStrike" kern="1200" cap="none" spc="0" normalizeH="0" baseline="0" noProof="0" dirty="0" smtClean="0">
                <a:ln>
                  <a:noFill/>
                </a:ln>
                <a:solidFill>
                  <a:schemeClr val="tx1"/>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1"/>
                </a:solidFill>
                <a:effectLst/>
                <a:uLnTx/>
                <a:uFillTx/>
                <a:latin typeface="+mn-lt"/>
                <a:ea typeface="+mn-ea"/>
                <a:cs typeface="Arial"/>
              </a:rPr>
              <a:t>magnis</a:t>
            </a:r>
            <a:r>
              <a:rPr kumimoji="0" lang="de-DE" sz="2000" b="0" i="0" u="none" strike="noStrike" kern="1200" cap="none" spc="0" normalizeH="0" baseline="0" noProof="0" dirty="0" smtClean="0">
                <a:ln>
                  <a:noFill/>
                </a:ln>
                <a:solidFill>
                  <a:schemeClr val="tx1"/>
                </a:solidFill>
                <a:effectLst/>
                <a:uLnTx/>
                <a:uFillTx/>
                <a:latin typeface="+mn-lt"/>
                <a:ea typeface="+mn-ea"/>
                <a:cs typeface="Arial"/>
              </a:rPr>
              <a:t> cum. Porerum </a:t>
            </a:r>
            <a:r>
              <a:rPr kumimoji="0" lang="de-DE" sz="2000" b="0" i="0" u="none" strike="noStrike" kern="1200" cap="none" spc="0" normalizeH="0" baseline="0" noProof="0" dirty="0" err="1" smtClean="0">
                <a:ln>
                  <a:noFill/>
                </a:ln>
                <a:solidFill>
                  <a:schemeClr val="tx1"/>
                </a:solidFill>
                <a:effectLst/>
                <a:uLnTx/>
                <a:uFillTx/>
                <a:latin typeface="+mn-lt"/>
                <a:ea typeface="+mn-ea"/>
                <a:cs typeface="Arial"/>
              </a:rPr>
              <a:t>liatur</a:t>
            </a:r>
            <a:r>
              <a:rPr kumimoji="0" lang="de-DE" sz="2000" b="0" i="0" u="none" strike="noStrike" kern="1200" cap="none" spc="0" normalizeH="0" baseline="0" noProof="0" dirty="0" smtClean="0">
                <a:ln>
                  <a:noFill/>
                </a:ln>
                <a:solidFill>
                  <a:schemeClr val="tx1"/>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1"/>
                </a:solidFill>
                <a:effectLst/>
                <a:uLnTx/>
                <a:uFillTx/>
                <a:latin typeface="+mn-lt"/>
                <a:ea typeface="+mn-ea"/>
                <a:cs typeface="Arial"/>
              </a:rPr>
              <a:t>sum</a:t>
            </a:r>
            <a:r>
              <a:rPr kumimoji="0" lang="de-DE" sz="2000" b="0" i="0" u="none" strike="noStrike" kern="1200" cap="none" spc="0" normalizeH="0" baseline="0" noProof="0" dirty="0" smtClean="0">
                <a:ln>
                  <a:noFill/>
                </a:ln>
                <a:solidFill>
                  <a:schemeClr val="tx1"/>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1"/>
                </a:solidFill>
                <a:effectLst/>
                <a:uLnTx/>
                <a:uFillTx/>
                <a:latin typeface="+mn-lt"/>
                <a:ea typeface="+mn-ea"/>
                <a:cs typeface="Arial"/>
              </a:rPr>
              <a:t>venienestore</a:t>
            </a:r>
            <a:r>
              <a:rPr kumimoji="0" lang="de-DE" sz="2000" b="0" i="0" u="none" strike="noStrike" kern="1200" cap="none" spc="0" normalizeH="0" baseline="0" noProof="0" dirty="0" smtClean="0">
                <a:ln>
                  <a:noFill/>
                </a:ln>
                <a:solidFill>
                  <a:schemeClr val="tx1"/>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1"/>
                </a:solidFill>
                <a:effectLst/>
                <a:uLnTx/>
                <a:uFillTx/>
                <a:latin typeface="+mn-lt"/>
                <a:ea typeface="+mn-ea"/>
                <a:cs typeface="Arial"/>
              </a:rPr>
              <a:t>pra</a:t>
            </a:r>
            <a:r>
              <a:rPr kumimoji="0" lang="de-DE" sz="2000" b="0" i="0" u="none" strike="noStrike" kern="1200" cap="none" spc="0" normalizeH="0" baseline="0" noProof="0" dirty="0" smtClean="0">
                <a:ln>
                  <a:noFill/>
                </a:ln>
                <a:solidFill>
                  <a:schemeClr val="tx1"/>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1"/>
                </a:solidFill>
                <a:effectLst/>
                <a:uLnTx/>
                <a:uFillTx/>
                <a:latin typeface="+mn-lt"/>
                <a:ea typeface="+mn-ea"/>
                <a:cs typeface="Arial"/>
              </a:rPr>
              <a:t>sequi</a:t>
            </a:r>
            <a:r>
              <a:rPr kumimoji="0" lang="de-DE" sz="2000" b="0" i="0" u="none" strike="noStrike" kern="1200" cap="none" spc="0" normalizeH="0" baseline="0" noProof="0" dirty="0" smtClean="0">
                <a:ln>
                  <a:noFill/>
                </a:ln>
                <a:solidFill>
                  <a:schemeClr val="tx1"/>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1"/>
                </a:solidFill>
                <a:effectLst/>
                <a:uLnTx/>
                <a:uFillTx/>
                <a:latin typeface="+mn-lt"/>
                <a:ea typeface="+mn-ea"/>
                <a:cs typeface="Arial"/>
              </a:rPr>
              <a:t>volupta</a:t>
            </a:r>
            <a:r>
              <a:rPr kumimoji="0" lang="de-DE" sz="2000" b="0" i="0" u="none" strike="noStrike" kern="1200" cap="none" spc="0" normalizeH="0" baseline="0" noProof="0" dirty="0" smtClean="0">
                <a:ln>
                  <a:noFill/>
                </a:ln>
                <a:solidFill>
                  <a:schemeClr val="tx1"/>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1"/>
                </a:solidFill>
                <a:effectLst/>
                <a:uLnTx/>
                <a:uFillTx/>
                <a:latin typeface="+mn-lt"/>
                <a:ea typeface="+mn-ea"/>
                <a:cs typeface="Arial"/>
              </a:rPr>
              <a:t>sus</a:t>
            </a:r>
            <a:r>
              <a:rPr kumimoji="0" lang="de-DE" sz="2000" b="0" i="0" u="none" strike="noStrike" kern="1200" cap="none" spc="0" normalizeH="0" baseline="0" noProof="0" dirty="0" smtClean="0">
                <a:ln>
                  <a:noFill/>
                </a:ln>
                <a:solidFill>
                  <a:schemeClr val="tx1"/>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1"/>
                </a:solidFill>
                <a:effectLst/>
                <a:uLnTx/>
                <a:uFillTx/>
                <a:latin typeface="+mn-lt"/>
                <a:ea typeface="+mn-ea"/>
                <a:cs typeface="Arial"/>
              </a:rPr>
              <a:t>omnit</a:t>
            </a:r>
            <a:r>
              <a:rPr kumimoji="0" lang="de-DE" sz="2000" b="0" i="0" u="none" strike="noStrike" kern="1200" cap="none" spc="0" normalizeH="0" baseline="0" noProof="0" dirty="0" smtClean="0">
                <a:ln>
                  <a:noFill/>
                </a:ln>
                <a:solidFill>
                  <a:schemeClr val="tx1"/>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1"/>
                </a:solidFill>
                <a:effectLst/>
                <a:uLnTx/>
                <a:uFillTx/>
                <a:latin typeface="+mn-lt"/>
                <a:ea typeface="+mn-ea"/>
                <a:cs typeface="Arial"/>
              </a:rPr>
              <a:t>niandam</a:t>
            </a:r>
            <a:r>
              <a:rPr kumimoji="0" lang="de-DE" sz="2000" b="0" i="0" u="none" strike="noStrike" kern="1200" cap="none" spc="0" normalizeH="0" baseline="0" noProof="0" dirty="0" smtClean="0">
                <a:ln>
                  <a:noFill/>
                </a:ln>
                <a:solidFill>
                  <a:schemeClr val="tx1"/>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1"/>
                </a:solidFill>
                <a:effectLst/>
                <a:uLnTx/>
                <a:uFillTx/>
                <a:latin typeface="+mn-lt"/>
                <a:ea typeface="+mn-ea"/>
                <a:cs typeface="Arial"/>
              </a:rPr>
              <a:t>incit</a:t>
            </a:r>
            <a:r>
              <a:rPr kumimoji="0" lang="de-DE" sz="2000" b="0" i="0" u="none" strike="noStrike" kern="1200" cap="none" spc="0" normalizeH="0" baseline="0" noProof="0" dirty="0" smtClean="0">
                <a:ln>
                  <a:noFill/>
                </a:ln>
                <a:solidFill>
                  <a:schemeClr val="tx1"/>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1"/>
                </a:solidFill>
                <a:effectLst/>
                <a:uLnTx/>
                <a:uFillTx/>
                <a:latin typeface="+mn-lt"/>
                <a:ea typeface="+mn-ea"/>
                <a:cs typeface="Arial"/>
              </a:rPr>
              <a:t>occus</a:t>
            </a:r>
            <a:r>
              <a:rPr kumimoji="0" lang="de-DE" sz="2000" b="0" i="0" u="none" strike="noStrike" kern="1200" cap="none" spc="0" normalizeH="0" baseline="0" noProof="0" dirty="0" smtClean="0">
                <a:ln>
                  <a:noFill/>
                </a:ln>
                <a:solidFill>
                  <a:schemeClr val="tx1"/>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1"/>
                </a:solidFill>
                <a:effectLst/>
                <a:uLnTx/>
                <a:uFillTx/>
                <a:latin typeface="+mn-lt"/>
                <a:ea typeface="+mn-ea"/>
                <a:cs typeface="Arial"/>
              </a:rPr>
              <a:t>consequo</a:t>
            </a:r>
            <a:r>
              <a:rPr kumimoji="0" lang="de-DE" sz="2000" b="0" i="0" u="none" strike="noStrike" kern="1200" cap="none" spc="0" normalizeH="0" baseline="0" noProof="0" dirty="0" smtClean="0">
                <a:ln>
                  <a:noFill/>
                </a:ln>
                <a:solidFill>
                  <a:schemeClr val="tx1"/>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1"/>
                </a:solidFill>
                <a:effectLst/>
                <a:uLnTx/>
                <a:uFillTx/>
                <a:latin typeface="+mn-lt"/>
                <a:ea typeface="+mn-ea"/>
                <a:cs typeface="Arial"/>
              </a:rPr>
              <a:t>vel</a:t>
            </a:r>
            <a:r>
              <a:rPr kumimoji="0" lang="de-DE" sz="2000" b="0" i="0" u="none" strike="noStrike" kern="1200" cap="none" spc="0" normalizeH="0" baseline="0" noProof="0" dirty="0" smtClean="0">
                <a:ln>
                  <a:noFill/>
                </a:ln>
                <a:solidFill>
                  <a:schemeClr val="tx1"/>
                </a:solidFill>
                <a:effectLst/>
                <a:uLnTx/>
                <a:uFillTx/>
                <a:latin typeface="+mn-lt"/>
                <a:ea typeface="+mn-ea"/>
                <a:cs typeface="Arial"/>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schemeClr val="tx2"/>
                </a:solidFill>
                <a:effectLst/>
                <a:uLnTx/>
                <a:uFillTx/>
                <a:latin typeface="+mn-lt"/>
                <a:ea typeface="+mn-ea"/>
                <a:cs typeface="Arial"/>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srgbClr val="00285A"/>
                </a:solidFill>
                <a:effectLst/>
                <a:uLnTx/>
                <a:uFillTx/>
                <a:latin typeface="+mn-lt"/>
                <a:ea typeface="+mn-ea"/>
                <a:cs typeface="Arial"/>
              </a:rPr>
              <a:t>•</a:t>
            </a:r>
            <a:r>
              <a:rPr kumimoji="0" lang="de-DE" sz="2000" b="0" i="0" u="none" strike="noStrike" kern="1200" cap="none" spc="0" normalizeH="0" baseline="0" noProof="0" dirty="0" smtClean="0">
                <a:ln>
                  <a:noFill/>
                </a:ln>
                <a:solidFill>
                  <a:schemeClr val="tx2"/>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Ut</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optasitat</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perio</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tem</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hario</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oditia</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qui</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aut</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ut</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repudaest</a:t>
            </a:r>
            <a:endParaRPr kumimoji="0" lang="de-DE" sz="2000" b="0" i="0" u="none" strike="noStrike" kern="1200" cap="none" spc="0" normalizeH="0" baseline="0" noProof="0" dirty="0" smtClean="0">
              <a:ln>
                <a:noFill/>
              </a:ln>
              <a:solidFill>
                <a:srgbClr val="00285A"/>
              </a:solidFill>
              <a:effectLst/>
              <a:uLnTx/>
              <a:uFillTx/>
              <a:latin typeface="+mn-lt"/>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schemeClr val="tx2"/>
                </a:solidFill>
                <a:effectLst/>
                <a:uLnTx/>
                <a:uFillTx/>
                <a:latin typeface="+mn-lt"/>
                <a:ea typeface="+mn-ea"/>
                <a:cs typeface="Arial"/>
              </a:rPr>
              <a:t>		</a:t>
            </a:r>
            <a:r>
              <a:rPr kumimoji="0" lang="de-DE" sz="2000" b="0" i="0" u="none" strike="noStrike" kern="1200" cap="none" spc="0" normalizeH="0" baseline="0" noProof="0" dirty="0" smtClean="0">
                <a:ln>
                  <a:noFill/>
                </a:ln>
                <a:solidFill>
                  <a:schemeClr val="accent1"/>
                </a:solidFill>
                <a:effectLst/>
                <a:uLnTx/>
                <a:uFillTx/>
                <a:latin typeface="+mn-lt"/>
                <a:ea typeface="+mn-ea"/>
                <a:cs typeface="Arial"/>
              </a:rPr>
              <a:t>•</a:t>
            </a:r>
            <a:r>
              <a:rPr kumimoji="0" lang="de-DE" sz="2000" b="0" i="0" u="none" strike="noStrike" kern="1200" cap="none" spc="0" normalizeH="0" baseline="0" noProof="0" dirty="0" smtClean="0">
                <a:ln>
                  <a:noFill/>
                </a:ln>
                <a:solidFill>
                  <a:schemeClr val="tx2"/>
                </a:solidFill>
                <a:effectLst/>
                <a:uLnTx/>
                <a:uFillTx/>
                <a:latin typeface="+mn-lt"/>
                <a:ea typeface="+mn-ea"/>
                <a:cs typeface="Arial"/>
              </a:rPr>
              <a:t> </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Non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nis</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volorerum</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as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possinc</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tatemped</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minvele</a:t>
            </a:r>
            <a:endParaRPr kumimoji="0" lang="de-DE" sz="2000" b="0" i="0" u="none" strike="noStrike" kern="1200" cap="none" spc="0" normalizeH="0" baseline="0" noProof="0" dirty="0" smtClean="0">
              <a:ln>
                <a:noFill/>
              </a:ln>
              <a:solidFill>
                <a:srgbClr val="00285A"/>
              </a:solidFill>
              <a:effectLst/>
              <a:uLnTx/>
              <a:uFillTx/>
              <a:latin typeface="+mn-lt"/>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schemeClr val="tx2"/>
                </a:solidFill>
                <a:effectLst/>
                <a:uLnTx/>
                <a:uFillTx/>
                <a:latin typeface="+mn-lt"/>
                <a:ea typeface="+mn-ea"/>
                <a:cs typeface="Arial"/>
              </a:rPr>
              <a:t>			</a:t>
            </a:r>
            <a:r>
              <a:rPr kumimoji="0" lang="de-DE" sz="2000" b="0" i="0" u="none" strike="noStrike" kern="1200" cap="none" spc="0" normalizeH="0" baseline="0" noProof="0" dirty="0" smtClean="0">
                <a:ln>
                  <a:noFill/>
                </a:ln>
                <a:solidFill>
                  <a:schemeClr val="accent6"/>
                </a:solidFill>
                <a:effectLst/>
                <a:uLnTx/>
                <a:uFillTx/>
                <a:latin typeface="+mn-lt"/>
                <a:ea typeface="+mn-ea"/>
                <a:cs typeface="Arial"/>
              </a:rPr>
              <a:t>•</a:t>
            </a:r>
            <a:r>
              <a:rPr kumimoji="0" lang="de-DE" sz="2000" b="0" i="0" u="none" strike="noStrike" kern="1200" cap="none" spc="0" normalizeH="0" baseline="0" noProof="0" dirty="0" smtClean="0">
                <a:ln>
                  <a:noFill/>
                </a:ln>
                <a:solidFill>
                  <a:schemeClr val="tx2"/>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Mienem</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aliquis</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tiatem</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quundia</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esto</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ipidel</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expla</a:t>
            </a:r>
            <a:r>
              <a:rPr kumimoji="0" lang="de-DE" sz="2000" b="0" i="0" u="none" strike="noStrike" kern="1200" cap="none" spc="0" normalizeH="0" baseline="0" noProof="0" dirty="0" smtClean="0">
                <a:ln>
                  <a:noFill/>
                </a:ln>
                <a:solidFill>
                  <a:srgbClr val="00285A"/>
                </a:solidFill>
                <a:effectLst/>
                <a:uLnTx/>
                <a:uFillTx/>
                <a:latin typeface="+mn-lt"/>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mn-lt"/>
                <a:ea typeface="+mn-ea"/>
                <a:cs typeface="Arial"/>
              </a:rPr>
              <a:t>coritiat</a:t>
            </a:r>
            <a:endParaRPr kumimoji="0" lang="de-DE" sz="2000" b="0" i="0" u="none" strike="noStrike" kern="1200" cap="none" spc="0" normalizeH="0" baseline="0" noProof="0" dirty="0" smtClean="0">
              <a:ln>
                <a:noFill/>
              </a:ln>
              <a:solidFill>
                <a:srgbClr val="00285A"/>
              </a:solidFill>
              <a:effectLst/>
              <a:uLnTx/>
              <a:uFillTx/>
              <a:latin typeface="+mn-lt"/>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smtClean="0">
              <a:ln>
                <a:noFill/>
              </a:ln>
              <a:solidFill>
                <a:srgbClr val="00285A"/>
              </a:solidFill>
              <a:effectLst/>
              <a:uLnTx/>
              <a:uFillTx/>
              <a:latin typeface="+mn-lt"/>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smtClean="0">
              <a:ln>
                <a:noFill/>
              </a:ln>
              <a:solidFill>
                <a:srgbClr val="00285A"/>
              </a:solidFill>
              <a:effectLst/>
              <a:uLnTx/>
              <a:uFillTx/>
              <a:latin typeface="+mn-lt"/>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smtClean="0">
              <a:ln>
                <a:noFill/>
              </a:ln>
              <a:solidFill>
                <a:srgbClr val="00285A"/>
              </a:solidFill>
              <a:effectLst/>
              <a:uLnTx/>
              <a:uFillTx/>
              <a:latin typeface="+mn-lt"/>
              <a:ea typeface="+mn-ea"/>
              <a:cs typeface="Arial"/>
            </a:endParaRPr>
          </a:p>
          <a:p>
            <a:pPr lvl="0"/>
            <a:endParaRPr lang="de-DE" dirty="0"/>
          </a:p>
        </p:txBody>
      </p:sp>
      <p:pic>
        <p:nvPicPr>
          <p:cNvPr id="12" name="Bild 11" descr="vhs_logo_RGB_pos.png"/>
          <p:cNvPicPr>
            <a:picLocks noChangeAspect="1"/>
          </p:cNvPicPr>
          <p:nvPr userDrawn="1"/>
        </p:nvPicPr>
        <p:blipFill>
          <a:blip r:embed="rId2"/>
          <a:stretch>
            <a:fillRect/>
          </a:stretch>
        </p:blipFill>
        <p:spPr>
          <a:xfrm>
            <a:off x="272230" y="144357"/>
            <a:ext cx="1300101" cy="67827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18" name="Textplatzhalter 18"/>
          <p:cNvSpPr>
            <a:spLocks noGrp="1"/>
          </p:cNvSpPr>
          <p:nvPr>
            <p:ph type="body" sz="quarter" idx="10" hasCustomPrompt="1"/>
          </p:nvPr>
        </p:nvSpPr>
        <p:spPr>
          <a:xfrm>
            <a:off x="419372" y="1213721"/>
            <a:ext cx="8173812" cy="400110"/>
          </a:xfrm>
          <a:custGeom>
            <a:avLst/>
            <a:gdLst>
              <a:gd name="connsiteX0" fmla="*/ 0 w 4350143"/>
              <a:gd name="connsiteY0" fmla="*/ 0 h 1139315"/>
              <a:gd name="connsiteX1" fmla="*/ 4350143 w 4350143"/>
              <a:gd name="connsiteY1" fmla="*/ 0 h 1139315"/>
              <a:gd name="connsiteX2" fmla="*/ 4350143 w 4350143"/>
              <a:gd name="connsiteY2" fmla="*/ 1139315 h 1139315"/>
              <a:gd name="connsiteX3" fmla="*/ 0 w 4350143"/>
              <a:gd name="connsiteY3" fmla="*/ 1139315 h 1139315"/>
              <a:gd name="connsiteX4" fmla="*/ 0 w 4350143"/>
              <a:gd name="connsiteY4" fmla="*/ 0 h 113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143" h="1139315">
                <a:moveTo>
                  <a:pt x="0" y="0"/>
                </a:moveTo>
                <a:lnTo>
                  <a:pt x="4350143" y="0"/>
                </a:lnTo>
                <a:lnTo>
                  <a:pt x="4350143" y="1139315"/>
                </a:lnTo>
                <a:lnTo>
                  <a:pt x="0" y="1139315"/>
                </a:lnTo>
                <a:lnTo>
                  <a:pt x="0" y="0"/>
                </a:lnTo>
                <a:close/>
              </a:path>
            </a:pathLst>
          </a:custGeom>
        </p:spPr>
        <p:txBody>
          <a:bodyPr vert="horz" wrap="square">
            <a:spAutoFit/>
          </a:bodyPr>
          <a:lstStyle>
            <a:lvl1pPr marL="0" marR="0" indent="0" algn="l" defTabSz="457200" rtl="0" eaLnBrk="1" fontAlgn="auto" latinLnBrk="0" hangingPunct="1">
              <a:lnSpc>
                <a:spcPct val="100000"/>
              </a:lnSpc>
              <a:spcBef>
                <a:spcPts val="0"/>
              </a:spcBef>
              <a:spcAft>
                <a:spcPts val="0"/>
              </a:spcAft>
              <a:buClrTx/>
              <a:buSzTx/>
              <a:buFontTx/>
              <a:buNone/>
              <a:tabLst/>
              <a:defRPr kumimoji="0" lang="de-DE" sz="2000" b="0" i="0" u="none" strike="noStrike" kern="1200" cap="none" spc="0" normalizeH="0" baseline="0" noProof="0" smtClean="0">
                <a:ln>
                  <a:noFill/>
                </a:ln>
                <a:solidFill>
                  <a:schemeClr val="tx2"/>
                </a:solidFill>
                <a:effectLst/>
                <a:uLnTx/>
                <a:uFillTx/>
                <a:cs typeface="Arial"/>
              </a:defRPr>
            </a:lvl1pPr>
            <a:lvl4pPr>
              <a:buNone/>
              <a:defRPr/>
            </a:lvl4pPr>
          </a:lstStyle>
          <a:p>
            <a:pPr lvl="0"/>
            <a:r>
              <a:rPr kumimoji="0" lang="de-DE" sz="2000" b="0" i="0" u="none" strike="noStrike" kern="1200" cap="none" spc="0" normalizeH="0" baseline="0" noProof="0" dirty="0" smtClean="0">
                <a:ln>
                  <a:noFill/>
                </a:ln>
                <a:solidFill>
                  <a:schemeClr val="tx2"/>
                </a:solidFill>
                <a:effectLst/>
                <a:uLnTx/>
                <a:uFillTx/>
                <a:latin typeface="+mn-lt"/>
                <a:ea typeface="+mn-ea"/>
                <a:cs typeface="Arial"/>
              </a:rPr>
              <a:t>Bore </a:t>
            </a:r>
            <a:r>
              <a:rPr kumimoji="0" lang="de-DE" sz="2000" b="0" i="0" u="none" strike="noStrike" kern="1200" cap="none" spc="0" normalizeH="0" baseline="0" noProof="0" dirty="0" err="1" smtClean="0">
                <a:ln>
                  <a:noFill/>
                </a:ln>
                <a:solidFill>
                  <a:schemeClr val="tx2"/>
                </a:solidFill>
                <a:effectLst/>
                <a:uLnTx/>
                <a:uFillTx/>
                <a:latin typeface="+mn-lt"/>
                <a:ea typeface="+mn-ea"/>
                <a:cs typeface="Arial"/>
              </a:rPr>
              <a:t>eum</a:t>
            </a:r>
            <a:r>
              <a:rPr kumimoji="0" lang="de-DE" sz="2000" b="0" i="0" u="none" strike="noStrike" kern="1200" cap="none" spc="0" normalizeH="0" baseline="0" noProof="0" dirty="0" smtClean="0">
                <a:ln>
                  <a:noFill/>
                </a:ln>
                <a:solidFill>
                  <a:schemeClr val="tx2"/>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2"/>
                </a:solidFill>
                <a:effectLst/>
                <a:uLnTx/>
                <a:uFillTx/>
                <a:latin typeface="+mn-lt"/>
                <a:ea typeface="+mn-ea"/>
                <a:cs typeface="Arial"/>
              </a:rPr>
              <a:t>estiusc</a:t>
            </a:r>
            <a:r>
              <a:rPr kumimoji="0" lang="de-DE" sz="2000" b="0" i="0" u="none" strike="noStrike" kern="1200" cap="none" spc="0" normalizeH="0" baseline="0" noProof="0" dirty="0" smtClean="0">
                <a:ln>
                  <a:noFill/>
                </a:ln>
                <a:solidFill>
                  <a:schemeClr val="tx2"/>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2"/>
                </a:solidFill>
                <a:effectLst/>
                <a:uLnTx/>
                <a:uFillTx/>
                <a:latin typeface="+mn-lt"/>
                <a:ea typeface="+mn-ea"/>
                <a:cs typeface="Arial"/>
              </a:rPr>
              <a:t>itaquunt</a:t>
            </a:r>
            <a:r>
              <a:rPr kumimoji="0" lang="de-DE" sz="2000" b="0" i="0" u="none" strike="noStrike" kern="1200" cap="none" spc="0" normalizeH="0" baseline="0" noProof="0" dirty="0" smtClean="0">
                <a:ln>
                  <a:noFill/>
                </a:ln>
                <a:solidFill>
                  <a:schemeClr val="tx2"/>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2"/>
                </a:solidFill>
                <a:effectLst/>
                <a:uLnTx/>
                <a:uFillTx/>
                <a:latin typeface="+mn-lt"/>
                <a:ea typeface="+mn-ea"/>
                <a:cs typeface="Arial"/>
              </a:rPr>
              <a:t>Natio</a:t>
            </a:r>
            <a:r>
              <a:rPr kumimoji="0" lang="de-DE" sz="2000" b="0" i="0" u="none" strike="noStrike" kern="1200" cap="none" spc="0" normalizeH="0" baseline="0" noProof="0" dirty="0" smtClean="0">
                <a:ln>
                  <a:noFill/>
                </a:ln>
                <a:solidFill>
                  <a:schemeClr val="tx2"/>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2"/>
                </a:solidFill>
                <a:effectLst/>
                <a:uLnTx/>
                <a:uFillTx/>
                <a:latin typeface="+mn-lt"/>
                <a:ea typeface="+mn-ea"/>
                <a:cs typeface="Arial"/>
              </a:rPr>
              <a:t>magnis</a:t>
            </a:r>
            <a:r>
              <a:rPr kumimoji="0" lang="de-DE" sz="2000" b="0" i="0" u="none" strike="noStrike" kern="1200" cap="none" spc="0" normalizeH="0" baseline="0" noProof="0" dirty="0" smtClean="0">
                <a:ln>
                  <a:noFill/>
                </a:ln>
                <a:solidFill>
                  <a:schemeClr val="tx2"/>
                </a:solidFill>
                <a:effectLst/>
                <a:uLnTx/>
                <a:uFillTx/>
                <a:latin typeface="+mn-lt"/>
                <a:ea typeface="+mn-ea"/>
                <a:cs typeface="Arial"/>
              </a:rPr>
              <a:t> cum. </a:t>
            </a:r>
            <a:endParaRPr lang="de-DE" dirty="0">
              <a:solidFill>
                <a:schemeClr val="tx2"/>
              </a:solidFill>
            </a:endParaRPr>
          </a:p>
        </p:txBody>
      </p:sp>
      <p:sp>
        <p:nvSpPr>
          <p:cNvPr id="19" name="Textplatzhalter 18"/>
          <p:cNvSpPr>
            <a:spLocks noGrp="1"/>
          </p:cNvSpPr>
          <p:nvPr>
            <p:ph type="body" sz="quarter" idx="12" hasCustomPrompt="1"/>
          </p:nvPr>
        </p:nvSpPr>
        <p:spPr>
          <a:xfrm>
            <a:off x="418656" y="846258"/>
            <a:ext cx="8173812" cy="400110"/>
          </a:xfrm>
          <a:custGeom>
            <a:avLst/>
            <a:gdLst>
              <a:gd name="connsiteX0" fmla="*/ 0 w 4350143"/>
              <a:gd name="connsiteY0" fmla="*/ 0 h 1139315"/>
              <a:gd name="connsiteX1" fmla="*/ 4350143 w 4350143"/>
              <a:gd name="connsiteY1" fmla="*/ 0 h 1139315"/>
              <a:gd name="connsiteX2" fmla="*/ 4350143 w 4350143"/>
              <a:gd name="connsiteY2" fmla="*/ 1139315 h 1139315"/>
              <a:gd name="connsiteX3" fmla="*/ 0 w 4350143"/>
              <a:gd name="connsiteY3" fmla="*/ 1139315 h 1139315"/>
              <a:gd name="connsiteX4" fmla="*/ 0 w 4350143"/>
              <a:gd name="connsiteY4" fmla="*/ 0 h 113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143" h="1139315">
                <a:moveTo>
                  <a:pt x="0" y="0"/>
                </a:moveTo>
                <a:lnTo>
                  <a:pt x="4350143" y="0"/>
                </a:lnTo>
                <a:lnTo>
                  <a:pt x="4350143" y="1139315"/>
                </a:lnTo>
                <a:lnTo>
                  <a:pt x="0" y="1139315"/>
                </a:lnTo>
                <a:lnTo>
                  <a:pt x="0" y="0"/>
                </a:lnTo>
                <a:close/>
              </a:path>
            </a:pathLst>
          </a:custGeom>
        </p:spPr>
        <p:txBody>
          <a:bodyPr vert="horz" wrap="square">
            <a:spAutoFit/>
          </a:bodyPr>
          <a:lstStyle>
            <a:lvl1pPr marL="0" marR="0" indent="0" algn="l" defTabSz="457200" rtl="0" eaLnBrk="1" fontAlgn="auto" latinLnBrk="0" hangingPunct="1">
              <a:lnSpc>
                <a:spcPct val="100000"/>
              </a:lnSpc>
              <a:spcBef>
                <a:spcPts val="0"/>
              </a:spcBef>
              <a:spcAft>
                <a:spcPts val="0"/>
              </a:spcAft>
              <a:buClrTx/>
              <a:buSzTx/>
              <a:buFontTx/>
              <a:buNone/>
              <a:tabLst/>
              <a:defRPr kumimoji="0" lang="de-DE" sz="2000" b="0" i="0" u="none" strike="noStrike" kern="1200" cap="none" spc="0" normalizeH="0" baseline="0" noProof="0" smtClean="0">
                <a:ln>
                  <a:noFill/>
                </a:ln>
                <a:solidFill>
                  <a:srgbClr val="00285A"/>
                </a:solidFill>
                <a:effectLst/>
                <a:uLnTx/>
                <a:uFillTx/>
                <a:cs typeface="Arial"/>
              </a:defRPr>
            </a:lvl1pPr>
            <a:lvl4pPr>
              <a:buNone/>
              <a:defRPr/>
            </a:lvl4pPr>
          </a:lstStyle>
          <a:p>
            <a:pPr lvl="0"/>
            <a:r>
              <a:rPr kumimoji="0" lang="de-DE" sz="2000" b="0" i="0" u="none" strike="noStrike" kern="1200" cap="none" spc="0" normalizeH="0" baseline="0" noProof="0" dirty="0" smtClean="0">
                <a:ln>
                  <a:noFill/>
                </a:ln>
                <a:solidFill>
                  <a:srgbClr val="00285A"/>
                </a:solidFill>
                <a:effectLst/>
                <a:uLnTx/>
                <a:uFillTx/>
                <a:latin typeface="Arial"/>
                <a:ea typeface="+mn-ea"/>
                <a:cs typeface="Arial"/>
              </a:rPr>
              <a:t>Überschrift mit Blindtext. </a:t>
            </a:r>
            <a:r>
              <a:rPr kumimoji="0" lang="de-DE" sz="2000" b="0" i="0" u="none" strike="noStrike" kern="1200" cap="none" spc="0" normalizeH="0" baseline="0" noProof="0" dirty="0" err="1" smtClean="0">
                <a:ln>
                  <a:noFill/>
                </a:ln>
                <a:solidFill>
                  <a:srgbClr val="00285A"/>
                </a:solidFill>
                <a:effectLst/>
                <a:uLnTx/>
                <a:uFillTx/>
                <a:latin typeface="Arial"/>
                <a:ea typeface="+mn-ea"/>
                <a:cs typeface="Arial"/>
              </a:rPr>
              <a:t>Dolupti</a:t>
            </a:r>
            <a:r>
              <a:rPr kumimoji="0" lang="de-DE" sz="2000" b="0" i="0" u="none" strike="noStrike" kern="1200" cap="none" spc="0" normalizeH="0" baseline="0" noProof="0" dirty="0" smtClean="0">
                <a:ln>
                  <a:noFill/>
                </a:ln>
                <a:solidFill>
                  <a:srgbClr val="00285A"/>
                </a:solidFill>
                <a:effectLst/>
                <a:uLnTx/>
                <a:uFillTx/>
                <a:latin typeface="Arial"/>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Arial"/>
                <a:ea typeface="+mn-ea"/>
                <a:cs typeface="Arial"/>
              </a:rPr>
              <a:t>usciae</a:t>
            </a:r>
            <a:r>
              <a:rPr kumimoji="0" lang="de-DE" sz="2000" b="0" i="0" u="none" strike="noStrike" kern="1200" cap="none" spc="0" normalizeH="0" baseline="0" noProof="0" dirty="0" smtClean="0">
                <a:ln>
                  <a:noFill/>
                </a:ln>
                <a:solidFill>
                  <a:srgbClr val="00285A"/>
                </a:solidFill>
                <a:effectLst/>
                <a:uLnTx/>
                <a:uFillTx/>
                <a:latin typeface="Arial"/>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Arial"/>
                <a:ea typeface="+mn-ea"/>
                <a:cs typeface="Arial"/>
              </a:rPr>
              <a:t>sumquo</a:t>
            </a:r>
            <a:r>
              <a:rPr kumimoji="0" lang="de-DE" sz="2000" b="0" i="0" u="none" strike="noStrike" kern="1200" cap="none" spc="0" normalizeH="0" baseline="0" noProof="0" dirty="0" smtClean="0">
                <a:ln>
                  <a:noFill/>
                </a:ln>
                <a:solidFill>
                  <a:srgbClr val="00285A"/>
                </a:solidFill>
                <a:effectLst/>
                <a:uLnTx/>
                <a:uFillTx/>
                <a:latin typeface="Arial"/>
                <a:ea typeface="+mn-ea"/>
                <a:cs typeface="Arial"/>
              </a:rPr>
              <a:t>.</a:t>
            </a:r>
            <a:endParaRPr lang="de-DE" dirty="0"/>
          </a:p>
        </p:txBody>
      </p:sp>
      <p:sp>
        <p:nvSpPr>
          <p:cNvPr id="9" name="Bildplatzhalter 2"/>
          <p:cNvSpPr>
            <a:spLocks noGrp="1"/>
          </p:cNvSpPr>
          <p:nvPr>
            <p:ph type="pic" idx="14"/>
          </p:nvPr>
        </p:nvSpPr>
        <p:spPr>
          <a:xfrm>
            <a:off x="418656" y="1809749"/>
            <a:ext cx="8266557" cy="43227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pic>
        <p:nvPicPr>
          <p:cNvPr id="7" name="Bild 6" descr="vhs_logo_RGB_pos.png"/>
          <p:cNvPicPr>
            <a:picLocks noChangeAspect="1"/>
          </p:cNvPicPr>
          <p:nvPr userDrawn="1"/>
        </p:nvPicPr>
        <p:blipFill>
          <a:blip r:embed="rId2"/>
          <a:stretch>
            <a:fillRect/>
          </a:stretch>
        </p:blipFill>
        <p:spPr>
          <a:xfrm>
            <a:off x="272230" y="144357"/>
            <a:ext cx="1300101" cy="678276"/>
          </a:xfrm>
          <a:prstGeom prst="rect">
            <a:avLst/>
          </a:prstGeom>
        </p:spPr>
      </p:pic>
      <p:sp>
        <p:nvSpPr>
          <p:cNvPr id="6" name="Datumsplatzhalter 27"/>
          <p:cNvSpPr>
            <a:spLocks noGrp="1"/>
          </p:cNvSpPr>
          <p:nvPr>
            <p:ph type="dt" sz="half" idx="2"/>
          </p:nvPr>
        </p:nvSpPr>
        <p:spPr>
          <a:xfrm>
            <a:off x="2502209" y="6162479"/>
            <a:ext cx="2069792" cy="365125"/>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tint val="75000"/>
                  </a:schemeClr>
                </a:solidFill>
              </a:defRPr>
            </a:lvl1pPr>
          </a:lstStyle>
          <a:p>
            <a:r>
              <a:rPr lang="de-DE" smtClean="0"/>
              <a:t>27.08.2013</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16" name="Textplatzhalter 15"/>
          <p:cNvSpPr>
            <a:spLocks noGrp="1"/>
          </p:cNvSpPr>
          <p:nvPr>
            <p:ph type="body" idx="11" hasCustomPrompt="1"/>
          </p:nvPr>
        </p:nvSpPr>
        <p:spPr>
          <a:xfrm>
            <a:off x="416687" y="1809749"/>
            <a:ext cx="4035117" cy="4322763"/>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lang="de-DE" sz="1600" baseline="0" smtClean="0">
                <a:solidFill>
                  <a:schemeClr val="tx1"/>
                </a:solidFill>
                <a:latin typeface="Arial"/>
                <a:cs typeface="Arial"/>
              </a:defRPr>
            </a:lvl1pPr>
          </a:lstStyle>
          <a:p>
            <a:pPr lvl="0"/>
            <a:r>
              <a:rPr lang="de-DE" dirty="0" smtClean="0"/>
              <a:t>Porerum </a:t>
            </a:r>
            <a:r>
              <a:rPr lang="de-DE" dirty="0" err="1" smtClean="0"/>
              <a:t>liatur</a:t>
            </a:r>
            <a:r>
              <a:rPr lang="de-DE" dirty="0" smtClean="0"/>
              <a:t>, </a:t>
            </a:r>
            <a:r>
              <a:rPr lang="de-DE" dirty="0" err="1" smtClean="0"/>
              <a:t>sum</a:t>
            </a:r>
            <a:r>
              <a:rPr lang="de-DE" dirty="0" smtClean="0"/>
              <a:t> </a:t>
            </a:r>
            <a:r>
              <a:rPr lang="de-DE" dirty="0" err="1" smtClean="0"/>
              <a:t>venienestore</a:t>
            </a:r>
            <a:r>
              <a:rPr lang="de-DE" dirty="0" smtClean="0"/>
              <a:t> </a:t>
            </a:r>
          </a:p>
          <a:p>
            <a:pPr lvl="0"/>
            <a:r>
              <a:rPr lang="de-DE" dirty="0" err="1" smtClean="0"/>
              <a:t>pra</a:t>
            </a:r>
            <a:r>
              <a:rPr lang="de-DE" dirty="0" smtClean="0"/>
              <a:t> </a:t>
            </a:r>
            <a:r>
              <a:rPr lang="de-DE" dirty="0" err="1" smtClean="0"/>
              <a:t>sequi</a:t>
            </a:r>
            <a:r>
              <a:rPr lang="de-DE" dirty="0" smtClean="0"/>
              <a:t> </a:t>
            </a:r>
            <a:r>
              <a:rPr lang="de-DE" dirty="0" err="1" smtClean="0"/>
              <a:t>volupta</a:t>
            </a:r>
            <a:r>
              <a:rPr lang="de-DE" dirty="0" smtClean="0"/>
              <a:t> </a:t>
            </a:r>
            <a:r>
              <a:rPr lang="de-DE" dirty="0" err="1" smtClean="0"/>
              <a:t>sus</a:t>
            </a:r>
            <a:r>
              <a:rPr lang="de-DE" dirty="0" smtClean="0"/>
              <a:t>, </a:t>
            </a:r>
            <a:r>
              <a:rPr lang="de-DE" dirty="0" err="1" smtClean="0"/>
              <a:t>omnit</a:t>
            </a:r>
            <a:r>
              <a:rPr lang="de-DE" dirty="0" smtClean="0"/>
              <a:t>, </a:t>
            </a:r>
            <a:r>
              <a:rPr lang="de-DE" dirty="0" err="1" smtClean="0"/>
              <a:t>niandam</a:t>
            </a:r>
            <a:endParaRPr lang="de-DE" dirty="0" smtClean="0"/>
          </a:p>
          <a:p>
            <a:pPr lvl="0"/>
            <a:r>
              <a:rPr lang="de-DE" dirty="0" err="1" smtClean="0"/>
              <a:t>incit</a:t>
            </a:r>
            <a:r>
              <a:rPr lang="de-DE" dirty="0" smtClean="0"/>
              <a:t>, </a:t>
            </a:r>
            <a:r>
              <a:rPr lang="de-DE" dirty="0" err="1" smtClean="0"/>
              <a:t>occus</a:t>
            </a:r>
            <a:r>
              <a:rPr lang="de-DE" dirty="0" smtClean="0"/>
              <a:t>, </a:t>
            </a:r>
            <a:r>
              <a:rPr lang="de-DE" dirty="0" err="1" smtClean="0"/>
              <a:t>consequo</a:t>
            </a:r>
            <a:r>
              <a:rPr lang="de-DE" dirty="0" smtClean="0"/>
              <a:t> </a:t>
            </a:r>
            <a:r>
              <a:rPr lang="de-DE" dirty="0" err="1" smtClean="0"/>
              <a:t>vel</a:t>
            </a:r>
            <a:r>
              <a:rPr lang="de-DE" dirty="0" smtClean="0"/>
              <a:t> </a:t>
            </a:r>
            <a:r>
              <a:rPr lang="de-DE" dirty="0" err="1" smtClean="0"/>
              <a:t>magnimin</a:t>
            </a:r>
            <a:endParaRPr lang="de-DE" dirty="0" smtClean="0"/>
          </a:p>
          <a:p>
            <a:pPr lvl="0"/>
            <a:r>
              <a:rPr lang="de-DE" dirty="0" err="1" smtClean="0"/>
              <a:t>consequas</a:t>
            </a:r>
            <a:r>
              <a:rPr lang="de-DE" dirty="0" smtClean="0"/>
              <a:t> </a:t>
            </a:r>
            <a:r>
              <a:rPr lang="de-DE" dirty="0" err="1" smtClean="0"/>
              <a:t>eum</a:t>
            </a:r>
            <a:r>
              <a:rPr lang="de-DE" dirty="0" smtClean="0"/>
              <a:t> </a:t>
            </a:r>
            <a:r>
              <a:rPr lang="de-DE" dirty="0" err="1" smtClean="0"/>
              <a:t>exere</a:t>
            </a:r>
            <a:r>
              <a:rPr lang="de-DE" dirty="0" smtClean="0"/>
              <a:t> </a:t>
            </a:r>
            <a:r>
              <a:rPr lang="de-DE" dirty="0" err="1" smtClean="0"/>
              <a:t>poritat</a:t>
            </a:r>
            <a:r>
              <a:rPr lang="de-DE" dirty="0" smtClean="0"/>
              <a:t> </a:t>
            </a:r>
            <a:r>
              <a:rPr lang="de-DE" dirty="0" err="1" smtClean="0"/>
              <a:t>ionsequ</a:t>
            </a:r>
            <a:r>
              <a:rPr lang="de-DE" dirty="0" smtClean="0"/>
              <a:t> </a:t>
            </a:r>
          </a:p>
          <a:p>
            <a:pPr lvl="0"/>
            <a:r>
              <a:rPr lang="de-DE" dirty="0" err="1" smtClean="0"/>
              <a:t>iandicimpos</a:t>
            </a:r>
            <a:r>
              <a:rPr lang="de-DE" dirty="0" smtClean="0"/>
              <a:t> </a:t>
            </a:r>
            <a:r>
              <a:rPr lang="de-DE" dirty="0" err="1" smtClean="0"/>
              <a:t>ducillo</a:t>
            </a:r>
            <a:r>
              <a:rPr lang="de-DE" dirty="0" smtClean="0"/>
              <a:t> </a:t>
            </a:r>
            <a:r>
              <a:rPr lang="de-DE" dirty="0" err="1" smtClean="0"/>
              <a:t>dolupta</a:t>
            </a:r>
            <a:r>
              <a:rPr lang="de-DE" dirty="0" smtClean="0"/>
              <a:t> quo cum </a:t>
            </a:r>
          </a:p>
          <a:p>
            <a:pPr lvl="0"/>
            <a:r>
              <a:rPr lang="de-DE" dirty="0" err="1" smtClean="0"/>
              <a:t>quam</a:t>
            </a:r>
            <a:r>
              <a:rPr lang="de-DE" dirty="0" smtClean="0"/>
              <a:t>, a cum es con </a:t>
            </a:r>
            <a:r>
              <a:rPr lang="de-DE" dirty="0" err="1" smtClean="0"/>
              <a:t>etur</a:t>
            </a:r>
            <a:r>
              <a:rPr lang="de-DE" dirty="0" smtClean="0"/>
              <a:t> </a:t>
            </a:r>
            <a:r>
              <a:rPr lang="de-DE" dirty="0" err="1" smtClean="0"/>
              <a:t>aut</a:t>
            </a:r>
            <a:r>
              <a:rPr lang="de-DE" dirty="0" smtClean="0"/>
              <a:t> </a:t>
            </a:r>
            <a:r>
              <a:rPr lang="de-DE" dirty="0" err="1" smtClean="0"/>
              <a:t>aut</a:t>
            </a:r>
            <a:r>
              <a:rPr lang="de-DE" dirty="0" smtClean="0"/>
              <a:t> </a:t>
            </a:r>
          </a:p>
          <a:p>
            <a:pPr lvl="0"/>
            <a:r>
              <a:rPr lang="de-DE" dirty="0" err="1" smtClean="0"/>
              <a:t>quatem</a:t>
            </a:r>
            <a:r>
              <a:rPr lang="de-DE" dirty="0" smtClean="0"/>
              <a:t> </a:t>
            </a:r>
            <a:r>
              <a:rPr lang="de-DE" dirty="0" err="1" smtClean="0"/>
              <a:t>nia</a:t>
            </a:r>
            <a:r>
              <a:rPr lang="de-DE" dirty="0" smtClean="0"/>
              <a:t> </a:t>
            </a:r>
            <a:r>
              <a:rPr lang="de-DE" dirty="0" err="1" smtClean="0"/>
              <a:t>vent</a:t>
            </a:r>
            <a:r>
              <a:rPr lang="de-DE" dirty="0" smtClean="0"/>
              <a:t> </a:t>
            </a:r>
            <a:r>
              <a:rPr lang="de-DE" dirty="0" err="1" smtClean="0"/>
              <a:t>plicit</a:t>
            </a:r>
            <a:r>
              <a:rPr lang="de-DE" dirty="0" smtClean="0"/>
              <a:t> </a:t>
            </a:r>
            <a:r>
              <a:rPr lang="de-DE" dirty="0" err="1" smtClean="0"/>
              <a:t>quae</a:t>
            </a:r>
            <a:r>
              <a:rPr lang="de-DE" dirty="0" smtClean="0"/>
              <a:t> </a:t>
            </a:r>
            <a:r>
              <a:rPr lang="de-DE" dirty="0" err="1" smtClean="0"/>
              <a:t>acero</a:t>
            </a:r>
            <a:r>
              <a:rPr lang="de-DE" dirty="0" smtClean="0"/>
              <a:t> et </a:t>
            </a:r>
          </a:p>
          <a:p>
            <a:pPr lvl="0"/>
            <a:r>
              <a:rPr lang="de-DE" dirty="0" err="1" smtClean="0"/>
              <a:t>autet</a:t>
            </a:r>
            <a:r>
              <a:rPr lang="de-DE" dirty="0" smtClean="0"/>
              <a:t> </a:t>
            </a:r>
            <a:r>
              <a:rPr lang="de-DE" dirty="0" err="1" smtClean="0"/>
              <a:t>faciis</a:t>
            </a:r>
            <a:r>
              <a:rPr lang="de-DE" dirty="0" smtClean="0"/>
              <a:t> </a:t>
            </a:r>
            <a:r>
              <a:rPr lang="de-DE" dirty="0" err="1" smtClean="0"/>
              <a:t>eost</a:t>
            </a:r>
            <a:r>
              <a:rPr lang="de-DE" dirty="0" smtClean="0"/>
              <a:t> </a:t>
            </a:r>
            <a:r>
              <a:rPr lang="de-DE" dirty="0" err="1" smtClean="0"/>
              <a:t>dollor</a:t>
            </a:r>
            <a:r>
              <a:rPr lang="de-DE" dirty="0" smtClean="0"/>
              <a:t> </a:t>
            </a:r>
            <a:r>
              <a:rPr lang="de-DE" dirty="0" err="1" smtClean="0"/>
              <a:t>sunt</a:t>
            </a:r>
            <a:r>
              <a:rPr lang="de-DE" dirty="0" smtClean="0"/>
              <a:t> </a:t>
            </a:r>
            <a:r>
              <a:rPr lang="de-DE" dirty="0" err="1" smtClean="0"/>
              <a:t>labor</a:t>
            </a:r>
            <a:r>
              <a:rPr lang="de-DE" dirty="0" smtClean="0"/>
              <a:t> </a:t>
            </a:r>
            <a:r>
              <a:rPr lang="de-DE" dirty="0" err="1" smtClean="0"/>
              <a:t>re</a:t>
            </a:r>
            <a:r>
              <a:rPr lang="de-DE" dirty="0" smtClean="0"/>
              <a:t> </a:t>
            </a:r>
          </a:p>
          <a:p>
            <a:pPr lvl="0"/>
            <a:r>
              <a:rPr lang="de-DE" dirty="0" err="1" smtClean="0"/>
              <a:t>corepro</a:t>
            </a:r>
            <a:r>
              <a:rPr lang="de-DE" dirty="0" smtClean="0"/>
              <a:t> </a:t>
            </a:r>
            <a:r>
              <a:rPr lang="de-DE" dirty="0" err="1" smtClean="0"/>
              <a:t>tet</a:t>
            </a:r>
            <a:r>
              <a:rPr lang="de-DE" dirty="0" smtClean="0"/>
              <a:t> </a:t>
            </a:r>
            <a:r>
              <a:rPr lang="de-DE" dirty="0" err="1" smtClean="0"/>
              <a:t>pa</a:t>
            </a:r>
            <a:r>
              <a:rPr lang="de-DE" dirty="0" smtClean="0"/>
              <a:t> de </a:t>
            </a:r>
            <a:r>
              <a:rPr lang="de-DE" dirty="0" err="1" smtClean="0"/>
              <a:t>sita</a:t>
            </a:r>
            <a:r>
              <a:rPr lang="de-DE" dirty="0" smtClean="0"/>
              <a:t> </a:t>
            </a:r>
            <a:r>
              <a:rPr lang="de-DE" dirty="0" err="1" smtClean="0"/>
              <a:t>verum</a:t>
            </a:r>
            <a:r>
              <a:rPr lang="de-DE" dirty="0" smtClean="0"/>
              <a:t> </a:t>
            </a:r>
            <a:r>
              <a:rPr lang="de-DE" dirty="0" err="1" smtClean="0"/>
              <a:t>autatem</a:t>
            </a:r>
            <a:r>
              <a:rPr lang="de-DE" dirty="0" smtClean="0"/>
              <a:t> et </a:t>
            </a:r>
          </a:p>
          <a:p>
            <a:pPr lvl="0"/>
            <a:r>
              <a:rPr lang="de-DE" dirty="0" err="1" smtClean="0"/>
              <a:t>fuga</a:t>
            </a:r>
            <a:r>
              <a:rPr lang="de-DE" dirty="0" smtClean="0"/>
              <a:t>. </a:t>
            </a:r>
          </a:p>
          <a:p>
            <a:pPr lvl="0"/>
            <a:endParaRPr lang="de-DE" dirty="0"/>
          </a:p>
        </p:txBody>
      </p:sp>
      <p:sp>
        <p:nvSpPr>
          <p:cNvPr id="22" name="Bildplatzhalter 2"/>
          <p:cNvSpPr>
            <a:spLocks noGrp="1"/>
          </p:cNvSpPr>
          <p:nvPr>
            <p:ph type="pic" idx="1"/>
          </p:nvPr>
        </p:nvSpPr>
        <p:spPr>
          <a:xfrm>
            <a:off x="4648200" y="1809750"/>
            <a:ext cx="4037012" cy="43227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29" name="Textplatzhalter 18"/>
          <p:cNvSpPr>
            <a:spLocks noGrp="1"/>
          </p:cNvSpPr>
          <p:nvPr>
            <p:ph type="body" sz="quarter" idx="10" hasCustomPrompt="1"/>
          </p:nvPr>
        </p:nvSpPr>
        <p:spPr>
          <a:xfrm>
            <a:off x="419372" y="1213721"/>
            <a:ext cx="8173812" cy="400110"/>
          </a:xfrm>
          <a:custGeom>
            <a:avLst/>
            <a:gdLst>
              <a:gd name="connsiteX0" fmla="*/ 0 w 4350143"/>
              <a:gd name="connsiteY0" fmla="*/ 0 h 1139315"/>
              <a:gd name="connsiteX1" fmla="*/ 4350143 w 4350143"/>
              <a:gd name="connsiteY1" fmla="*/ 0 h 1139315"/>
              <a:gd name="connsiteX2" fmla="*/ 4350143 w 4350143"/>
              <a:gd name="connsiteY2" fmla="*/ 1139315 h 1139315"/>
              <a:gd name="connsiteX3" fmla="*/ 0 w 4350143"/>
              <a:gd name="connsiteY3" fmla="*/ 1139315 h 1139315"/>
              <a:gd name="connsiteX4" fmla="*/ 0 w 4350143"/>
              <a:gd name="connsiteY4" fmla="*/ 0 h 113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143" h="1139315">
                <a:moveTo>
                  <a:pt x="0" y="0"/>
                </a:moveTo>
                <a:lnTo>
                  <a:pt x="4350143" y="0"/>
                </a:lnTo>
                <a:lnTo>
                  <a:pt x="4350143" y="1139315"/>
                </a:lnTo>
                <a:lnTo>
                  <a:pt x="0" y="1139315"/>
                </a:lnTo>
                <a:lnTo>
                  <a:pt x="0" y="0"/>
                </a:lnTo>
                <a:close/>
              </a:path>
            </a:pathLst>
          </a:custGeom>
        </p:spPr>
        <p:txBody>
          <a:bodyPr vert="horz" wrap="square">
            <a:spAutoFit/>
          </a:bodyPr>
          <a:lstStyle>
            <a:lvl1pPr marL="0" marR="0" indent="0" algn="l" defTabSz="457200" rtl="0" eaLnBrk="1" fontAlgn="auto" latinLnBrk="0" hangingPunct="1">
              <a:lnSpc>
                <a:spcPct val="100000"/>
              </a:lnSpc>
              <a:spcBef>
                <a:spcPts val="0"/>
              </a:spcBef>
              <a:spcAft>
                <a:spcPts val="0"/>
              </a:spcAft>
              <a:buClrTx/>
              <a:buSzTx/>
              <a:buFontTx/>
              <a:buNone/>
              <a:tabLst/>
              <a:defRPr kumimoji="0" lang="de-DE" sz="2000" b="0" i="0" u="none" strike="noStrike" kern="1200" cap="none" spc="0" normalizeH="0" baseline="0" noProof="0" smtClean="0">
                <a:ln>
                  <a:noFill/>
                </a:ln>
                <a:solidFill>
                  <a:schemeClr val="tx2"/>
                </a:solidFill>
                <a:effectLst/>
                <a:uLnTx/>
                <a:uFillTx/>
                <a:cs typeface="Arial"/>
              </a:defRPr>
            </a:lvl1pPr>
            <a:lvl4pPr>
              <a:buNone/>
              <a:defRPr/>
            </a:lvl4pPr>
          </a:lstStyle>
          <a:p>
            <a:pPr lvl="0"/>
            <a:r>
              <a:rPr kumimoji="0" lang="de-DE" sz="2000" b="0" i="0" u="none" strike="noStrike" kern="1200" cap="none" spc="0" normalizeH="0" baseline="0" noProof="0" dirty="0" smtClean="0">
                <a:ln>
                  <a:noFill/>
                </a:ln>
                <a:solidFill>
                  <a:schemeClr val="tx2"/>
                </a:solidFill>
                <a:effectLst/>
                <a:uLnTx/>
                <a:uFillTx/>
                <a:latin typeface="+mn-lt"/>
                <a:ea typeface="+mn-ea"/>
                <a:cs typeface="Arial"/>
              </a:rPr>
              <a:t>Bore </a:t>
            </a:r>
            <a:r>
              <a:rPr kumimoji="0" lang="de-DE" sz="2000" b="0" i="0" u="none" strike="noStrike" kern="1200" cap="none" spc="0" normalizeH="0" baseline="0" noProof="0" dirty="0" err="1" smtClean="0">
                <a:ln>
                  <a:noFill/>
                </a:ln>
                <a:solidFill>
                  <a:schemeClr val="tx2"/>
                </a:solidFill>
                <a:effectLst/>
                <a:uLnTx/>
                <a:uFillTx/>
                <a:latin typeface="+mn-lt"/>
                <a:ea typeface="+mn-ea"/>
                <a:cs typeface="Arial"/>
              </a:rPr>
              <a:t>eum</a:t>
            </a:r>
            <a:r>
              <a:rPr kumimoji="0" lang="de-DE" sz="2000" b="0" i="0" u="none" strike="noStrike" kern="1200" cap="none" spc="0" normalizeH="0" baseline="0" noProof="0" dirty="0" smtClean="0">
                <a:ln>
                  <a:noFill/>
                </a:ln>
                <a:solidFill>
                  <a:schemeClr val="tx2"/>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2"/>
                </a:solidFill>
                <a:effectLst/>
                <a:uLnTx/>
                <a:uFillTx/>
                <a:latin typeface="+mn-lt"/>
                <a:ea typeface="+mn-ea"/>
                <a:cs typeface="Arial"/>
              </a:rPr>
              <a:t>estiusc</a:t>
            </a:r>
            <a:r>
              <a:rPr kumimoji="0" lang="de-DE" sz="2000" b="0" i="0" u="none" strike="noStrike" kern="1200" cap="none" spc="0" normalizeH="0" baseline="0" noProof="0" dirty="0" smtClean="0">
                <a:ln>
                  <a:noFill/>
                </a:ln>
                <a:solidFill>
                  <a:schemeClr val="tx2"/>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2"/>
                </a:solidFill>
                <a:effectLst/>
                <a:uLnTx/>
                <a:uFillTx/>
                <a:latin typeface="+mn-lt"/>
                <a:ea typeface="+mn-ea"/>
                <a:cs typeface="Arial"/>
              </a:rPr>
              <a:t>itaquunt</a:t>
            </a:r>
            <a:r>
              <a:rPr kumimoji="0" lang="de-DE" sz="2000" b="0" i="0" u="none" strike="noStrike" kern="1200" cap="none" spc="0" normalizeH="0" baseline="0" noProof="0" dirty="0" smtClean="0">
                <a:ln>
                  <a:noFill/>
                </a:ln>
                <a:solidFill>
                  <a:schemeClr val="tx2"/>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2"/>
                </a:solidFill>
                <a:effectLst/>
                <a:uLnTx/>
                <a:uFillTx/>
                <a:latin typeface="+mn-lt"/>
                <a:ea typeface="+mn-ea"/>
                <a:cs typeface="Arial"/>
              </a:rPr>
              <a:t>Natio</a:t>
            </a:r>
            <a:r>
              <a:rPr kumimoji="0" lang="de-DE" sz="2000" b="0" i="0" u="none" strike="noStrike" kern="1200" cap="none" spc="0" normalizeH="0" baseline="0" noProof="0" dirty="0" smtClean="0">
                <a:ln>
                  <a:noFill/>
                </a:ln>
                <a:solidFill>
                  <a:schemeClr val="tx2"/>
                </a:solidFill>
                <a:effectLst/>
                <a:uLnTx/>
                <a:uFillTx/>
                <a:latin typeface="+mn-lt"/>
                <a:ea typeface="+mn-ea"/>
                <a:cs typeface="Arial"/>
              </a:rPr>
              <a:t> </a:t>
            </a:r>
            <a:r>
              <a:rPr kumimoji="0" lang="de-DE" sz="2000" b="0" i="0" u="none" strike="noStrike" kern="1200" cap="none" spc="0" normalizeH="0" baseline="0" noProof="0" dirty="0" err="1" smtClean="0">
                <a:ln>
                  <a:noFill/>
                </a:ln>
                <a:solidFill>
                  <a:schemeClr val="tx2"/>
                </a:solidFill>
                <a:effectLst/>
                <a:uLnTx/>
                <a:uFillTx/>
                <a:latin typeface="+mn-lt"/>
                <a:ea typeface="+mn-ea"/>
                <a:cs typeface="Arial"/>
              </a:rPr>
              <a:t>magnis</a:t>
            </a:r>
            <a:r>
              <a:rPr kumimoji="0" lang="de-DE" sz="2000" b="0" i="0" u="none" strike="noStrike" kern="1200" cap="none" spc="0" normalizeH="0" baseline="0" noProof="0" dirty="0" smtClean="0">
                <a:ln>
                  <a:noFill/>
                </a:ln>
                <a:solidFill>
                  <a:schemeClr val="tx2"/>
                </a:solidFill>
                <a:effectLst/>
                <a:uLnTx/>
                <a:uFillTx/>
                <a:latin typeface="+mn-lt"/>
                <a:ea typeface="+mn-ea"/>
                <a:cs typeface="Arial"/>
              </a:rPr>
              <a:t> cum. </a:t>
            </a:r>
            <a:endParaRPr lang="de-DE" dirty="0">
              <a:solidFill>
                <a:schemeClr val="tx2"/>
              </a:solidFill>
            </a:endParaRPr>
          </a:p>
        </p:txBody>
      </p:sp>
      <p:sp>
        <p:nvSpPr>
          <p:cNvPr id="30" name="Textplatzhalter 18"/>
          <p:cNvSpPr>
            <a:spLocks noGrp="1"/>
          </p:cNvSpPr>
          <p:nvPr>
            <p:ph type="body" sz="quarter" idx="13" hasCustomPrompt="1"/>
          </p:nvPr>
        </p:nvSpPr>
        <p:spPr>
          <a:xfrm>
            <a:off x="418656" y="846258"/>
            <a:ext cx="8173812" cy="400110"/>
          </a:xfrm>
          <a:custGeom>
            <a:avLst/>
            <a:gdLst>
              <a:gd name="connsiteX0" fmla="*/ 0 w 4350143"/>
              <a:gd name="connsiteY0" fmla="*/ 0 h 1139315"/>
              <a:gd name="connsiteX1" fmla="*/ 4350143 w 4350143"/>
              <a:gd name="connsiteY1" fmla="*/ 0 h 1139315"/>
              <a:gd name="connsiteX2" fmla="*/ 4350143 w 4350143"/>
              <a:gd name="connsiteY2" fmla="*/ 1139315 h 1139315"/>
              <a:gd name="connsiteX3" fmla="*/ 0 w 4350143"/>
              <a:gd name="connsiteY3" fmla="*/ 1139315 h 1139315"/>
              <a:gd name="connsiteX4" fmla="*/ 0 w 4350143"/>
              <a:gd name="connsiteY4" fmla="*/ 0 h 113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143" h="1139315">
                <a:moveTo>
                  <a:pt x="0" y="0"/>
                </a:moveTo>
                <a:lnTo>
                  <a:pt x="4350143" y="0"/>
                </a:lnTo>
                <a:lnTo>
                  <a:pt x="4350143" y="1139315"/>
                </a:lnTo>
                <a:lnTo>
                  <a:pt x="0" y="1139315"/>
                </a:lnTo>
                <a:lnTo>
                  <a:pt x="0" y="0"/>
                </a:lnTo>
                <a:close/>
              </a:path>
            </a:pathLst>
          </a:custGeom>
        </p:spPr>
        <p:txBody>
          <a:bodyPr vert="horz" wrap="square">
            <a:spAutoFit/>
          </a:bodyPr>
          <a:lstStyle>
            <a:lvl1pPr marL="0" marR="0" indent="0" algn="l" defTabSz="457200" rtl="0" eaLnBrk="1" fontAlgn="auto" latinLnBrk="0" hangingPunct="1">
              <a:lnSpc>
                <a:spcPct val="100000"/>
              </a:lnSpc>
              <a:spcBef>
                <a:spcPts val="0"/>
              </a:spcBef>
              <a:spcAft>
                <a:spcPts val="0"/>
              </a:spcAft>
              <a:buClrTx/>
              <a:buSzTx/>
              <a:buFontTx/>
              <a:buNone/>
              <a:tabLst/>
              <a:defRPr kumimoji="0" lang="de-DE" sz="2000" b="0" i="0" u="none" strike="noStrike" kern="1200" cap="none" spc="0" normalizeH="0" baseline="0" noProof="0" smtClean="0">
                <a:ln>
                  <a:noFill/>
                </a:ln>
                <a:solidFill>
                  <a:srgbClr val="00285A"/>
                </a:solidFill>
                <a:effectLst/>
                <a:uLnTx/>
                <a:uFillTx/>
                <a:cs typeface="Arial"/>
              </a:defRPr>
            </a:lvl1pPr>
            <a:lvl4pPr>
              <a:buNone/>
              <a:defRPr/>
            </a:lvl4pPr>
          </a:lstStyle>
          <a:p>
            <a:pPr lvl="0"/>
            <a:r>
              <a:rPr kumimoji="0" lang="de-DE" sz="2000" b="0" i="0" u="none" strike="noStrike" kern="1200" cap="none" spc="0" normalizeH="0" baseline="0" noProof="0" dirty="0" smtClean="0">
                <a:ln>
                  <a:noFill/>
                </a:ln>
                <a:solidFill>
                  <a:srgbClr val="00285A"/>
                </a:solidFill>
                <a:effectLst/>
                <a:uLnTx/>
                <a:uFillTx/>
                <a:latin typeface="Arial"/>
                <a:ea typeface="+mn-ea"/>
                <a:cs typeface="Arial"/>
              </a:rPr>
              <a:t>Überschrift mit Blindtext. </a:t>
            </a:r>
            <a:r>
              <a:rPr kumimoji="0" lang="de-DE" sz="2000" b="0" i="0" u="none" strike="noStrike" kern="1200" cap="none" spc="0" normalizeH="0" baseline="0" noProof="0" dirty="0" err="1" smtClean="0">
                <a:ln>
                  <a:noFill/>
                </a:ln>
                <a:solidFill>
                  <a:srgbClr val="00285A"/>
                </a:solidFill>
                <a:effectLst/>
                <a:uLnTx/>
                <a:uFillTx/>
                <a:latin typeface="Arial"/>
                <a:ea typeface="+mn-ea"/>
                <a:cs typeface="Arial"/>
              </a:rPr>
              <a:t>Dolupti</a:t>
            </a:r>
            <a:r>
              <a:rPr kumimoji="0" lang="de-DE" sz="2000" b="0" i="0" u="none" strike="noStrike" kern="1200" cap="none" spc="0" normalizeH="0" baseline="0" noProof="0" dirty="0" smtClean="0">
                <a:ln>
                  <a:noFill/>
                </a:ln>
                <a:solidFill>
                  <a:srgbClr val="00285A"/>
                </a:solidFill>
                <a:effectLst/>
                <a:uLnTx/>
                <a:uFillTx/>
                <a:latin typeface="Arial"/>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Arial"/>
                <a:ea typeface="+mn-ea"/>
                <a:cs typeface="Arial"/>
              </a:rPr>
              <a:t>usciae</a:t>
            </a:r>
            <a:r>
              <a:rPr kumimoji="0" lang="de-DE" sz="2000" b="0" i="0" u="none" strike="noStrike" kern="1200" cap="none" spc="0" normalizeH="0" baseline="0" noProof="0" dirty="0" smtClean="0">
                <a:ln>
                  <a:noFill/>
                </a:ln>
                <a:solidFill>
                  <a:srgbClr val="00285A"/>
                </a:solidFill>
                <a:effectLst/>
                <a:uLnTx/>
                <a:uFillTx/>
                <a:latin typeface="Arial"/>
                <a:ea typeface="+mn-ea"/>
                <a:cs typeface="Arial"/>
              </a:rPr>
              <a:t> </a:t>
            </a:r>
            <a:r>
              <a:rPr kumimoji="0" lang="de-DE" sz="2000" b="0" i="0" u="none" strike="noStrike" kern="1200" cap="none" spc="0" normalizeH="0" baseline="0" noProof="0" dirty="0" err="1" smtClean="0">
                <a:ln>
                  <a:noFill/>
                </a:ln>
                <a:solidFill>
                  <a:srgbClr val="00285A"/>
                </a:solidFill>
                <a:effectLst/>
                <a:uLnTx/>
                <a:uFillTx/>
                <a:latin typeface="Arial"/>
                <a:ea typeface="+mn-ea"/>
                <a:cs typeface="Arial"/>
              </a:rPr>
              <a:t>sumquo</a:t>
            </a:r>
            <a:r>
              <a:rPr kumimoji="0" lang="de-DE" sz="2000" b="0" i="0" u="none" strike="noStrike" kern="1200" cap="none" spc="0" normalizeH="0" baseline="0" noProof="0" dirty="0" smtClean="0">
                <a:ln>
                  <a:noFill/>
                </a:ln>
                <a:solidFill>
                  <a:srgbClr val="00285A"/>
                </a:solidFill>
                <a:effectLst/>
                <a:uLnTx/>
                <a:uFillTx/>
                <a:latin typeface="Arial"/>
                <a:ea typeface="+mn-ea"/>
                <a:cs typeface="Arial"/>
              </a:rPr>
              <a:t>.</a:t>
            </a:r>
            <a:endParaRPr lang="de-DE" dirty="0"/>
          </a:p>
        </p:txBody>
      </p:sp>
      <p:pic>
        <p:nvPicPr>
          <p:cNvPr id="7" name="Bild 6" descr="vhs_logo_RGB_pos.png"/>
          <p:cNvPicPr>
            <a:picLocks noChangeAspect="1"/>
          </p:cNvPicPr>
          <p:nvPr userDrawn="1"/>
        </p:nvPicPr>
        <p:blipFill>
          <a:blip r:embed="rId2"/>
          <a:stretch>
            <a:fillRect/>
          </a:stretch>
        </p:blipFill>
        <p:spPr>
          <a:xfrm>
            <a:off x="272230" y="144357"/>
            <a:ext cx="1300101" cy="678276"/>
          </a:xfrm>
          <a:prstGeom prst="rect">
            <a:avLst/>
          </a:prstGeom>
        </p:spPr>
      </p:pic>
      <p:sp>
        <p:nvSpPr>
          <p:cNvPr id="8" name="Datumsplatzhalter 27"/>
          <p:cNvSpPr>
            <a:spLocks noGrp="1"/>
          </p:cNvSpPr>
          <p:nvPr>
            <p:ph type="dt" sz="half" idx="2"/>
          </p:nvPr>
        </p:nvSpPr>
        <p:spPr>
          <a:xfrm>
            <a:off x="2502209" y="6162479"/>
            <a:ext cx="2069792" cy="365125"/>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tint val="75000"/>
                  </a:schemeClr>
                </a:solidFill>
              </a:defRPr>
            </a:lvl1pPr>
          </a:lstStyle>
          <a:p>
            <a:r>
              <a:rPr lang="de-DE" smtClean="0"/>
              <a:t>27.08.2013</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pic>
        <p:nvPicPr>
          <p:cNvPr id="5" name="Bild 4"/>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0" y="-57748"/>
            <a:ext cx="9144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AD0217AA-C48C-4FE6-823A-CFCDE6A85859}" type="datetimeFigureOut">
              <a:rPr lang="de-DE" smtClean="0"/>
              <a:t>30.11.2022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CE71D54-A5C9-44BD-87C0-4F81EE2F7B58}" type="slidenum">
              <a:rPr lang="de-DE" smtClean="0"/>
              <a:t>‹Nr.›</a:t>
            </a:fld>
            <a:endParaRPr lang="de-DE"/>
          </a:p>
        </p:txBody>
      </p:sp>
    </p:spTree>
    <p:extLst>
      <p:ext uri="{BB962C8B-B14F-4D97-AF65-F5344CB8AC3E}">
        <p14:creationId xmlns:p14="http://schemas.microsoft.com/office/powerpoint/2010/main" val="342116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D0217AA-C48C-4FE6-823A-CFCDE6A85859}" type="datetimeFigureOut">
              <a:rPr lang="de-DE" smtClean="0"/>
              <a:t>30.11.2022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CE71D54-A5C9-44BD-87C0-4F81EE2F7B58}" type="slidenum">
              <a:rPr lang="de-DE" smtClean="0"/>
              <a:t>‹Nr.›</a:t>
            </a:fld>
            <a:endParaRPr lang="de-DE"/>
          </a:p>
        </p:txBody>
      </p:sp>
    </p:spTree>
    <p:extLst>
      <p:ext uri="{BB962C8B-B14F-4D97-AF65-F5344CB8AC3E}">
        <p14:creationId xmlns:p14="http://schemas.microsoft.com/office/powerpoint/2010/main" val="2919982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AD0217AA-C48C-4FE6-823A-CFCDE6A85859}" type="datetimeFigureOut">
              <a:rPr lang="de-DE" smtClean="0"/>
              <a:t>30.11.2022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CE71D54-A5C9-44BD-87C0-4F81EE2F7B58}" type="slidenum">
              <a:rPr lang="de-DE" smtClean="0"/>
              <a:t>‹Nr.›</a:t>
            </a:fld>
            <a:endParaRPr lang="de-DE"/>
          </a:p>
        </p:txBody>
      </p:sp>
    </p:spTree>
    <p:extLst>
      <p:ext uri="{BB962C8B-B14F-4D97-AF65-F5344CB8AC3E}">
        <p14:creationId xmlns:p14="http://schemas.microsoft.com/office/powerpoint/2010/main" val="1966927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D0217AA-C48C-4FE6-823A-CFCDE6A85859}" type="datetimeFigureOut">
              <a:rPr lang="de-DE" smtClean="0"/>
              <a:t>30.11.2022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CE71D54-A5C9-44BD-87C0-4F81EE2F7B58}" type="slidenum">
              <a:rPr lang="de-DE" smtClean="0"/>
              <a:t>‹Nr.›</a:t>
            </a:fld>
            <a:endParaRPr lang="de-DE"/>
          </a:p>
        </p:txBody>
      </p:sp>
    </p:spTree>
    <p:extLst>
      <p:ext uri="{BB962C8B-B14F-4D97-AF65-F5344CB8AC3E}">
        <p14:creationId xmlns:p14="http://schemas.microsoft.com/office/powerpoint/2010/main" val="10824286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2" name="Titelplatzhalter 31"/>
          <p:cNvSpPr>
            <a:spLocks noGrp="1"/>
          </p:cNvSpPr>
          <p:nvPr>
            <p:ph type="title"/>
          </p:nvPr>
        </p:nvSpPr>
        <p:spPr>
          <a:xfrm>
            <a:off x="2500588" y="640251"/>
            <a:ext cx="1525478" cy="369332"/>
          </a:xfrm>
          <a:prstGeom prst="rect">
            <a:avLst/>
          </a:prstGeom>
        </p:spPr>
        <p:txBody>
          <a:bodyPr vert="horz" wrap="none" lIns="91440" tIns="45720" rIns="91440" bIns="45720" rtlCol="0" anchor="ctr">
            <a:spAutoFit/>
          </a:bodyPr>
          <a:lstStyle/>
          <a:p>
            <a:pPr marL="0" marR="0" lvl="0" indent="0" defTabSz="457200" rtl="0" eaLnBrk="1" fontAlgn="auto" latinLnBrk="0" hangingPunct="1">
              <a:lnSpc>
                <a:spcPct val="100000"/>
              </a:lnSpc>
              <a:spcBef>
                <a:spcPts val="0"/>
              </a:spcBef>
              <a:spcAft>
                <a:spcPts val="0"/>
              </a:spcAft>
              <a:tabLst/>
              <a:defRPr/>
            </a:pPr>
            <a:r>
              <a:rPr kumimoji="0" lang="de-DE" sz="900" b="0" i="0" u="none" strike="noStrike" kern="1200" cap="none" spc="0" normalizeH="0" baseline="0" noProof="0" dirty="0" smtClean="0">
                <a:ln>
                  <a:noFill/>
                </a:ln>
                <a:solidFill>
                  <a:srgbClr val="00285A"/>
                </a:solidFill>
                <a:effectLst/>
                <a:uLnTx/>
                <a:uFillTx/>
                <a:latin typeface="Arial Bold"/>
                <a:ea typeface="+mn-ea"/>
                <a:cs typeface="Arial Bold"/>
              </a:rPr>
              <a:t>Titel der Präsentation</a:t>
            </a:r>
            <a:br>
              <a:rPr kumimoji="0" lang="de-DE" sz="900" b="0" i="0" u="none" strike="noStrike" kern="1200" cap="none" spc="0" normalizeH="0" baseline="0" noProof="0" dirty="0" smtClean="0">
                <a:ln>
                  <a:noFill/>
                </a:ln>
                <a:solidFill>
                  <a:srgbClr val="00285A"/>
                </a:solidFill>
                <a:effectLst/>
                <a:uLnTx/>
                <a:uFillTx/>
                <a:latin typeface="Arial Bold"/>
                <a:ea typeface="+mn-ea"/>
                <a:cs typeface="Arial Bold"/>
              </a:rPr>
            </a:br>
            <a:r>
              <a:rPr kumimoji="0" lang="de-DE" sz="900" b="0" i="0" u="none" strike="noStrike" kern="1200" cap="none" spc="0" normalizeH="0" baseline="0" noProof="0" dirty="0" smtClean="0">
                <a:ln>
                  <a:noFill/>
                </a:ln>
                <a:solidFill>
                  <a:srgbClr val="00285A"/>
                </a:solidFill>
                <a:effectLst/>
                <a:uLnTx/>
                <a:uFillTx/>
                <a:latin typeface="Arial Bold"/>
                <a:ea typeface="+mn-ea"/>
                <a:cs typeface="Arial Bold"/>
              </a:rPr>
              <a:t>Untertitel der Präsentation</a:t>
            </a:r>
            <a:endParaRPr lang="de-DE" dirty="0"/>
          </a:p>
        </p:txBody>
      </p:sp>
      <p:sp>
        <p:nvSpPr>
          <p:cNvPr id="12" name="Textfeld 11"/>
          <p:cNvSpPr txBox="1"/>
          <p:nvPr/>
        </p:nvSpPr>
        <p:spPr>
          <a:xfrm>
            <a:off x="6481468" y="6162479"/>
            <a:ext cx="605006" cy="357166"/>
          </a:xfrm>
          <a:prstGeom prst="rect">
            <a:avLst/>
          </a:prstGeom>
          <a:noFill/>
        </p:spPr>
        <p:txBody>
          <a:bodyPr wrap="square" lIns="0" tIns="0" rIns="144000" bIns="0" rtlCol="0" anchor="ctr" anchorCtr="0">
            <a:noAutofit/>
          </a:bodyPr>
          <a:lstStyle/>
          <a:p>
            <a:pPr algn="r"/>
            <a:fld id="{8353D398-E520-4687-8C06-4B91E6DFDA10}" type="slidenum">
              <a:rPr lang="de-DE" sz="900" smtClean="0">
                <a:solidFill>
                  <a:schemeClr val="tx2"/>
                </a:solidFill>
                <a:latin typeface="Arial" pitchFamily="34" charset="0"/>
                <a:cs typeface="Arial" pitchFamily="34" charset="0"/>
              </a:rPr>
              <a:pPr algn="r"/>
              <a:t>‹Nr.›</a:t>
            </a:fld>
            <a:endParaRPr lang="de-DE" sz="900" dirty="0">
              <a:solidFill>
                <a:schemeClr val="tx2"/>
              </a:solidFill>
              <a:latin typeface="Arial" pitchFamily="34" charset="0"/>
              <a:cs typeface="Arial" pitchFamily="34" charset="0"/>
            </a:endParaRPr>
          </a:p>
        </p:txBody>
      </p:sp>
      <p:sp>
        <p:nvSpPr>
          <p:cNvPr id="6" name="Datumsplatzhalter 27"/>
          <p:cNvSpPr>
            <a:spLocks noGrp="1"/>
          </p:cNvSpPr>
          <p:nvPr>
            <p:ph type="dt" sz="half" idx="2"/>
          </p:nvPr>
        </p:nvSpPr>
        <p:spPr>
          <a:xfrm>
            <a:off x="2502209" y="6162479"/>
            <a:ext cx="2069792" cy="365125"/>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tint val="75000"/>
                  </a:schemeClr>
                </a:solidFill>
              </a:defRPr>
            </a:lvl1pPr>
          </a:lstStyle>
          <a:p>
            <a:r>
              <a:rPr lang="de-DE" smtClean="0"/>
              <a:t>27.08.2013</a:t>
            </a:r>
            <a:endParaRPr lang="de-DE" dirty="0"/>
          </a:p>
        </p:txBody>
      </p:sp>
    </p:spTree>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1" r:id="rId5"/>
  </p:sldLayoutIdLst>
  <p:timing>
    <p:tnLst>
      <p:par>
        <p:cTn id="1" dur="indefinite" restart="never" nodeType="tmRoot"/>
      </p:par>
    </p:tnLst>
  </p:timing>
  <p:hf hdr="0" ftr="0"/>
  <p:txStyles>
    <p:titleStyle>
      <a:lvl1pPr marL="0" marR="0" indent="0" algn="l" defTabSz="457200" rtl="0" eaLnBrk="1" fontAlgn="auto" latinLnBrk="0" hangingPunct="1">
        <a:lnSpc>
          <a:spcPct val="100000"/>
        </a:lnSpc>
        <a:spcBef>
          <a:spcPts val="0"/>
        </a:spcBef>
        <a:spcAft>
          <a:spcPts val="0"/>
        </a:spcAft>
        <a:buNone/>
        <a:tabLst/>
        <a:defRPr kumimoji="0" lang="de-DE" sz="4400" b="0" i="0" u="none" strike="noStrike" kern="1200" cap="none" spc="0" normalizeH="0" baseline="0" noProof="0">
          <a:ln>
            <a:noFill/>
          </a:ln>
          <a:solidFill>
            <a:srgbClr val="00285A"/>
          </a:solidFill>
          <a:effectLst/>
          <a:uLnTx/>
          <a:uFillTx/>
          <a:latin typeface="+mj-lt"/>
          <a:ea typeface="+mj-ea"/>
          <a:cs typeface="Arial 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217AA-C48C-4FE6-823A-CFCDE6A85859}" type="datetimeFigureOut">
              <a:rPr lang="de-DE" smtClean="0"/>
              <a:t>30.11.2022</a:t>
            </a:fld>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71D54-A5C9-44BD-87C0-4F81EE2F7B58}" type="slidenum">
              <a:rPr lang="de-DE" smtClean="0"/>
              <a:t>‹Nr.›</a:t>
            </a:fld>
            <a:endParaRPr lang="de-DE"/>
          </a:p>
        </p:txBody>
      </p:sp>
    </p:spTree>
    <p:extLst>
      <p:ext uri="{BB962C8B-B14F-4D97-AF65-F5344CB8AC3E}">
        <p14:creationId xmlns:p14="http://schemas.microsoft.com/office/powerpoint/2010/main" val="256499380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rasmus-plus.ec.europa.eu/document/2023-annual-work-programme-erasmus-the-union-programme-for-education-training-youth-and-spor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pale.ec.europa.eu/de/partner-search" TargetMode="External"/><Relationship Id="rId2" Type="http://schemas.openxmlformats.org/officeDocument/2006/relationships/hyperlink" Target="https://www.na-bibb.de/service/veranstaltung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acea.ec.europa.eu/index_en" TargetMode="External"/><Relationship Id="rId2" Type="http://schemas.openxmlformats.org/officeDocument/2006/relationships/hyperlink" Target="https://www.na-bibb.de/erasmus-erwachsenenbildung/zentrale-aktionen" TargetMode="External"/><Relationship Id="rId1" Type="http://schemas.openxmlformats.org/officeDocument/2006/relationships/slideLayout" Target="../slideLayouts/slideLayout2.xml"/><Relationship Id="rId4" Type="http://schemas.openxmlformats.org/officeDocument/2006/relationships/hyperlink" Target="https://ec.europa.eu/info/funding-tenders/opportunities/portal/screen/opportunities/topic-search;callCode=null;freeTextSearchKeyword=forward;matchWholeText=true;typeCodes=1,0;statusCodes=31094501,31094502,31094503;programmePeriod=null;programCcm2Id=43353764;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mbf.de/SharedDocs/Publikationen/de/bmbf/1/31690_AES-Trendbericht_2020.pdf?__blob=publicationFile&amp;v=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agenda-erwachsenenbildung.de/veranstaltungen/veranstaltungsdetails/news/begegnungbeteiligungchance" TargetMode="External"/><Relationship Id="rId3" Type="http://schemas.openxmlformats.org/officeDocument/2006/relationships/hyperlink" Target="https://www.na-bibb.de/erasmus-erwachsenenbildung/kooperationen" TargetMode="External"/><Relationship Id="rId7" Type="http://schemas.openxmlformats.org/officeDocument/2006/relationships/hyperlink" Target="mailto:bvvgrundbildungeu@bayern.vhs.cloud" TargetMode="External"/><Relationship Id="rId2" Type="http://schemas.openxmlformats.org/officeDocument/2006/relationships/hyperlink" Target="https://www.na-bibb.de/erasmus-erwachsenenbildung/mobilitaet" TargetMode="External"/><Relationship Id="rId1" Type="http://schemas.openxmlformats.org/officeDocument/2006/relationships/slideLayout" Target="../slideLayouts/slideLayout2.xml"/><Relationship Id="rId6" Type="http://schemas.openxmlformats.org/officeDocument/2006/relationships/hyperlink" Target="https://eaea.org/our-members/" TargetMode="External"/><Relationship Id="rId5" Type="http://schemas.openxmlformats.org/officeDocument/2006/relationships/hyperlink" Target="https://epale.ec.europa.eu/de" TargetMode="External"/><Relationship Id="rId10" Type="http://schemas.openxmlformats.org/officeDocument/2006/relationships/hyperlink" Target="https://www.na-bibb.de/presse/news/2020/buergerkompetenz-was-haenschen-und-auch-hans-lernen-sollten" TargetMode="External"/><Relationship Id="rId4" Type="http://schemas.openxmlformats.org/officeDocument/2006/relationships/hyperlink" Target="https://www.na-bibb.de/newsletter" TargetMode="External"/><Relationship Id="rId9" Type="http://schemas.openxmlformats.org/officeDocument/2006/relationships/hyperlink" Target="https://www.na-bibb.de/themen/grundbildu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6.jpe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ebgate.ec.europa.eu/app-forms/af-ui-opportunities/#/erasmus-plus" TargetMode="External"/><Relationship Id="rId4" Type="http://schemas.openxmlformats.org/officeDocument/2006/relationships/hyperlink" Target="https://www.na-bibb.de/erasmus-erwachsenenbildung/mobilita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webgate.ec.europa.eu/app-forms/af-ui-opportunities/#/erasmus-plus" TargetMode="External"/><Relationship Id="rId4" Type="http://schemas.openxmlformats.org/officeDocument/2006/relationships/hyperlink" Target="https://www.na-bibb.de/erasmus-erwachsenenbildung/partnerschaften-fuer-eine-zusammenarbei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loud.vhs-bayern.de/s/QGb2AfXm8TfnKD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1633646" y="418159"/>
            <a:ext cx="4350143" cy="307777"/>
          </a:xfrm>
        </p:spPr>
        <p:txBody>
          <a:bodyPr/>
          <a:lstStyle/>
          <a:p>
            <a:r>
              <a:rPr lang="de-DE" sz="1400" dirty="0" smtClean="0">
                <a:solidFill>
                  <a:srgbClr val="00285A"/>
                </a:solidFill>
              </a:rPr>
              <a:t>Bayerischer</a:t>
            </a:r>
            <a:endParaRPr lang="de-DE" sz="1400" dirty="0">
              <a:solidFill>
                <a:srgbClr val="00285A"/>
              </a:solidFill>
            </a:endParaRPr>
          </a:p>
        </p:txBody>
      </p:sp>
      <p:sp>
        <p:nvSpPr>
          <p:cNvPr id="3" name="Textplatzhalter 2"/>
          <p:cNvSpPr>
            <a:spLocks noGrp="1"/>
          </p:cNvSpPr>
          <p:nvPr>
            <p:ph type="body" sz="quarter" idx="12"/>
          </p:nvPr>
        </p:nvSpPr>
        <p:spPr>
          <a:xfrm>
            <a:off x="1642611" y="602463"/>
            <a:ext cx="4350143" cy="307777"/>
          </a:xfrm>
        </p:spPr>
        <p:txBody>
          <a:bodyPr/>
          <a:lstStyle/>
          <a:p>
            <a:r>
              <a:rPr lang="de-DE" sz="1400" dirty="0" smtClean="0">
                <a:solidFill>
                  <a:srgbClr val="647D9B"/>
                </a:solidFill>
              </a:rPr>
              <a:t>Volkshochschulverband e.V.</a:t>
            </a:r>
            <a:endParaRPr lang="de-DE" sz="1400" dirty="0">
              <a:solidFill>
                <a:srgbClr val="647D9B"/>
              </a:solidFill>
            </a:endParaRPr>
          </a:p>
        </p:txBody>
      </p:sp>
      <p:sp>
        <p:nvSpPr>
          <p:cNvPr id="5" name="Textfeld 4"/>
          <p:cNvSpPr txBox="1"/>
          <p:nvPr/>
        </p:nvSpPr>
        <p:spPr>
          <a:xfrm>
            <a:off x="351235" y="1038861"/>
            <a:ext cx="8152606" cy="4985980"/>
          </a:xfrm>
          <a:prstGeom prst="rect">
            <a:avLst/>
          </a:prstGeom>
          <a:noFill/>
        </p:spPr>
        <p:txBody>
          <a:bodyPr wrap="square" rtlCol="0">
            <a:spAutoFit/>
          </a:bodyPr>
          <a:lstStyle/>
          <a:p>
            <a:pPr algn="ctr"/>
            <a:r>
              <a:rPr lang="de-DE" sz="2800" b="1" dirty="0" smtClean="0"/>
              <a:t>   </a:t>
            </a:r>
          </a:p>
          <a:p>
            <a:pPr algn="ctr"/>
            <a:r>
              <a:rPr lang="de-DE" sz="3600" b="1" dirty="0" smtClean="0"/>
              <a:t>Erasmus+ Programm 2021-2027</a:t>
            </a:r>
          </a:p>
          <a:p>
            <a:pPr algn="ctr"/>
            <a:endParaRPr lang="de-DE" sz="3600" b="1" dirty="0" smtClean="0"/>
          </a:p>
          <a:p>
            <a:pPr algn="ctr"/>
            <a:r>
              <a:rPr lang="de-DE" sz="2800" b="1" dirty="0" smtClean="0"/>
              <a:t>Arbeitsprogramm 2023</a:t>
            </a:r>
          </a:p>
          <a:p>
            <a:pPr algn="ctr"/>
            <a:endParaRPr lang="de-DE" sz="2800" b="1" dirty="0"/>
          </a:p>
          <a:p>
            <a:pPr algn="ctr"/>
            <a:r>
              <a:rPr lang="de-DE" sz="1600" dirty="0">
                <a:hlinkClick r:id="rId3"/>
              </a:rPr>
              <a:t>https://</a:t>
            </a:r>
            <a:r>
              <a:rPr lang="de-DE" sz="1600" dirty="0" smtClean="0">
                <a:hlinkClick r:id="rId3"/>
              </a:rPr>
              <a:t>erasmus-plus.ec.europa.eu/document/2023-annual-work-programme-erasmus-the-union-programme-for-education-training-youth-and-sport</a:t>
            </a:r>
            <a:r>
              <a:rPr lang="de-DE" sz="1600" dirty="0" smtClean="0"/>
              <a:t> </a:t>
            </a:r>
          </a:p>
          <a:p>
            <a:pPr algn="ctr"/>
            <a:endParaRPr lang="de-DE" b="1" dirty="0" smtClean="0"/>
          </a:p>
          <a:p>
            <a:pPr algn="ctr"/>
            <a:r>
              <a:rPr lang="de-DE" b="1" dirty="0" smtClean="0"/>
              <a:t>Hella Krusche</a:t>
            </a:r>
          </a:p>
          <a:p>
            <a:pPr algn="ctr"/>
            <a:endParaRPr lang="de-DE" b="1" dirty="0"/>
          </a:p>
          <a:p>
            <a:pPr algn="ctr"/>
            <a:r>
              <a:rPr lang="de-DE" b="1" smtClean="0"/>
              <a:t>November 2022</a:t>
            </a:r>
            <a:endParaRPr lang="de-DE" b="1" dirty="0" smtClean="0"/>
          </a:p>
          <a:p>
            <a:pPr algn="ctr"/>
            <a:endParaRPr lang="de-DE" sz="2800" b="1" dirty="0"/>
          </a:p>
          <a:p>
            <a:pPr algn="ctr"/>
            <a:endParaRPr lang="de-DE" sz="2000" b="1" dirty="0" smtClean="0"/>
          </a:p>
          <a:p>
            <a:endParaRPr lang="de-DE" sz="1000" b="1" dirty="0" smtClean="0"/>
          </a:p>
        </p:txBody>
      </p:sp>
    </p:spTree>
    <p:extLst>
      <p:ext uri="{BB962C8B-B14F-4D97-AF65-F5344CB8AC3E}">
        <p14:creationId xmlns:p14="http://schemas.microsoft.com/office/powerpoint/2010/main" val="2343320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383807" y="1204127"/>
            <a:ext cx="8346440" cy="1323439"/>
          </a:xfrm>
        </p:spPr>
        <p:txBody>
          <a:bodyPr/>
          <a:lstStyle/>
          <a:p>
            <a:r>
              <a:rPr lang="de-DE" b="1" dirty="0" smtClean="0"/>
              <a:t>Der Aufruf für Projekteinreichungen 2023 erfolgt voraussichtlich noch im Oktober 2022</a:t>
            </a:r>
          </a:p>
          <a:p>
            <a:endParaRPr lang="de-DE" b="1" dirty="0"/>
          </a:p>
          <a:p>
            <a:r>
              <a:rPr lang="de-DE" b="1" dirty="0" smtClean="0"/>
              <a:t>Voraussichtliche Antragsfristen:</a:t>
            </a:r>
            <a:endParaRPr lang="de-DE" b="1" dirty="0"/>
          </a:p>
        </p:txBody>
      </p:sp>
      <p:sp>
        <p:nvSpPr>
          <p:cNvPr id="6" name="Rechteck 5"/>
          <p:cNvSpPr/>
          <p:nvPr/>
        </p:nvSpPr>
        <p:spPr>
          <a:xfrm>
            <a:off x="329248" y="2596917"/>
            <a:ext cx="8401000" cy="3600986"/>
          </a:xfrm>
          <a:prstGeom prst="rect">
            <a:avLst/>
          </a:prstGeom>
        </p:spPr>
        <p:txBody>
          <a:bodyPr wrap="square">
            <a:spAutoFit/>
          </a:bodyPr>
          <a:lstStyle/>
          <a:p>
            <a:pPr marL="285750" indent="-285750">
              <a:buFont typeface="Arial" panose="020B0604020202020204" pitchFamily="34" charset="0"/>
              <a:buChar char="•"/>
            </a:pPr>
            <a:r>
              <a:rPr lang="de-DE" dirty="0" smtClean="0"/>
              <a:t>Für Kurzzeitprojekte 23. Februar 2023 </a:t>
            </a:r>
          </a:p>
          <a:p>
            <a:pPr marL="285750" indent="-285750">
              <a:buFont typeface="Arial" panose="020B0604020202020204" pitchFamily="34" charset="0"/>
              <a:buChar char="•"/>
            </a:pPr>
            <a:r>
              <a:rPr lang="de-DE" dirty="0" smtClean="0"/>
              <a:t>Akkreditierung 19. Oktober 2023</a:t>
            </a:r>
          </a:p>
          <a:p>
            <a:endParaRPr lang="de-DE" dirty="0" smtClean="0"/>
          </a:p>
          <a:p>
            <a:pPr marL="285750" indent="-285750">
              <a:buFont typeface="Arial" panose="020B0604020202020204" pitchFamily="34" charset="0"/>
              <a:buChar char="•"/>
            </a:pPr>
            <a:r>
              <a:rPr lang="de-DE" dirty="0" smtClean="0"/>
              <a:t>Für Kooperationspartnerschaften 22. März 2023</a:t>
            </a:r>
          </a:p>
          <a:p>
            <a:pPr marL="285750" indent="-285750">
              <a:buFont typeface="Arial" panose="020B0604020202020204" pitchFamily="34" charset="0"/>
              <a:buChar char="•"/>
            </a:pPr>
            <a:r>
              <a:rPr lang="de-DE" dirty="0" smtClean="0"/>
              <a:t>Für Kleinere </a:t>
            </a:r>
            <a:r>
              <a:rPr lang="de-DE" dirty="0"/>
              <a:t>Partnerschaften </a:t>
            </a:r>
            <a:r>
              <a:rPr lang="de-DE" dirty="0" smtClean="0"/>
              <a:t>22. März 2023 /  2. </a:t>
            </a:r>
            <a:r>
              <a:rPr lang="de-DE" dirty="0"/>
              <a:t>Antragsrunde </a:t>
            </a:r>
            <a:r>
              <a:rPr lang="de-DE" dirty="0" smtClean="0"/>
              <a:t>4. Oktober 2023. </a:t>
            </a:r>
          </a:p>
          <a:p>
            <a:endParaRPr lang="de-DE" sz="800" dirty="0" smtClean="0">
              <a:solidFill>
                <a:srgbClr val="002060"/>
              </a:solidFill>
            </a:endParaRPr>
          </a:p>
          <a:p>
            <a:endParaRPr lang="de-DE" sz="800" dirty="0" smtClean="0">
              <a:solidFill>
                <a:srgbClr val="002060"/>
              </a:solidFill>
            </a:endParaRPr>
          </a:p>
          <a:p>
            <a:endParaRPr lang="de-DE" sz="800" dirty="0">
              <a:solidFill>
                <a:srgbClr val="002060"/>
              </a:solidFill>
            </a:endParaRPr>
          </a:p>
          <a:p>
            <a:r>
              <a:rPr lang="de-DE" sz="2000" b="1" dirty="0" smtClean="0">
                <a:solidFill>
                  <a:srgbClr val="002060"/>
                </a:solidFill>
              </a:rPr>
              <a:t>Veranstaltungen und Kontaktseminare der NA BIBB:</a:t>
            </a:r>
            <a:endParaRPr lang="de-DE" sz="2000" b="1" dirty="0">
              <a:solidFill>
                <a:srgbClr val="002060"/>
              </a:solidFill>
            </a:endParaRPr>
          </a:p>
          <a:p>
            <a:r>
              <a:rPr lang="de-DE" sz="2000" dirty="0">
                <a:solidFill>
                  <a:srgbClr val="002060"/>
                </a:solidFill>
                <a:hlinkClick r:id="rId2"/>
              </a:rPr>
              <a:t>https://</a:t>
            </a:r>
            <a:r>
              <a:rPr lang="de-DE" sz="2000" dirty="0" smtClean="0">
                <a:solidFill>
                  <a:srgbClr val="002060"/>
                </a:solidFill>
                <a:hlinkClick r:id="rId2"/>
              </a:rPr>
              <a:t>www.na-bibb.de/service/veranstaltungen</a:t>
            </a:r>
            <a:endParaRPr lang="de-DE" sz="2000" dirty="0" smtClean="0">
              <a:solidFill>
                <a:srgbClr val="002060"/>
              </a:solidFill>
            </a:endParaRPr>
          </a:p>
          <a:p>
            <a:endParaRPr lang="de-DE" sz="800" dirty="0">
              <a:solidFill>
                <a:srgbClr val="002060"/>
              </a:solidFill>
            </a:endParaRPr>
          </a:p>
          <a:p>
            <a:endParaRPr lang="de-DE" sz="1000" dirty="0" smtClean="0">
              <a:solidFill>
                <a:srgbClr val="002060"/>
              </a:solidFill>
            </a:endParaRPr>
          </a:p>
          <a:p>
            <a:r>
              <a:rPr lang="de-DE" sz="2000" b="1" dirty="0" smtClean="0">
                <a:solidFill>
                  <a:srgbClr val="002060"/>
                </a:solidFill>
              </a:rPr>
              <a:t>Partnersuche auf EPALE:</a:t>
            </a:r>
          </a:p>
          <a:p>
            <a:r>
              <a:rPr lang="de-DE" dirty="0" smtClean="0">
                <a:hlinkClick r:id="rId3"/>
              </a:rPr>
              <a:t>https</a:t>
            </a:r>
            <a:r>
              <a:rPr lang="de-DE" dirty="0">
                <a:hlinkClick r:id="rId3"/>
              </a:rPr>
              <a:t>://</a:t>
            </a:r>
            <a:r>
              <a:rPr lang="de-DE" dirty="0" smtClean="0">
                <a:hlinkClick r:id="rId3"/>
              </a:rPr>
              <a:t>epale.ec.europa.eu/de/partner-search</a:t>
            </a:r>
            <a:r>
              <a:rPr lang="de-DE" dirty="0" smtClean="0"/>
              <a:t> </a:t>
            </a:r>
            <a:r>
              <a:rPr lang="de-DE" dirty="0"/>
              <a:t>   </a:t>
            </a:r>
            <a:endParaRPr lang="de-DE" sz="2000" dirty="0">
              <a:solidFill>
                <a:srgbClr val="002060"/>
              </a:solidFill>
            </a:endParaRPr>
          </a:p>
        </p:txBody>
      </p:sp>
      <p:sp>
        <p:nvSpPr>
          <p:cNvPr id="7" name="Textplatzhalter 3"/>
          <p:cNvSpPr>
            <a:spLocks noGrp="1"/>
          </p:cNvSpPr>
          <p:nvPr>
            <p:ph type="body" sz="quarter" idx="13"/>
          </p:nvPr>
        </p:nvSpPr>
        <p:spPr>
          <a:xfrm>
            <a:off x="3090706" y="204816"/>
            <a:ext cx="2929094" cy="584172"/>
          </a:xfrm>
        </p:spPr>
        <p:txBody>
          <a:bodyPr/>
          <a:lstStyle/>
          <a:p>
            <a:r>
              <a:rPr lang="de-DE" sz="2800" b="1" dirty="0" smtClean="0"/>
              <a:t>Termine 2023</a:t>
            </a:r>
            <a:endParaRPr lang="de-DE" sz="2800" b="1" dirty="0"/>
          </a:p>
          <a:p>
            <a:endParaRPr lang="de-DE" dirty="0"/>
          </a:p>
        </p:txBody>
      </p:sp>
    </p:spTree>
    <p:extLst>
      <p:ext uri="{BB962C8B-B14F-4D97-AF65-F5344CB8AC3E}">
        <p14:creationId xmlns:p14="http://schemas.microsoft.com/office/powerpoint/2010/main" val="3398954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318877" y="2224689"/>
            <a:ext cx="8488239" cy="3429819"/>
          </a:xfrm>
          <a:prstGeom prst="rect">
            <a:avLst/>
          </a:prstGeom>
        </p:spPr>
      </p:pic>
      <p:pic>
        <p:nvPicPr>
          <p:cNvPr id="7" name="Grafik 6"/>
          <p:cNvPicPr>
            <a:picLocks noChangeAspect="1"/>
          </p:cNvPicPr>
          <p:nvPr/>
        </p:nvPicPr>
        <p:blipFill>
          <a:blip r:embed="rId3"/>
          <a:stretch>
            <a:fillRect/>
          </a:stretch>
        </p:blipFill>
        <p:spPr>
          <a:xfrm>
            <a:off x="3474705" y="197524"/>
            <a:ext cx="2337465" cy="602576"/>
          </a:xfrm>
          <a:prstGeom prst="rect">
            <a:avLst/>
          </a:prstGeom>
        </p:spPr>
      </p:pic>
      <p:sp>
        <p:nvSpPr>
          <p:cNvPr id="8" name="Rechteck 7"/>
          <p:cNvSpPr/>
          <p:nvPr/>
        </p:nvSpPr>
        <p:spPr>
          <a:xfrm>
            <a:off x="410326" y="1182916"/>
            <a:ext cx="8265361" cy="646331"/>
          </a:xfrm>
          <a:prstGeom prst="rect">
            <a:avLst/>
          </a:prstGeom>
        </p:spPr>
        <p:txBody>
          <a:bodyPr wrap="square">
            <a:spAutoFit/>
          </a:bodyPr>
          <a:lstStyle/>
          <a:p>
            <a:r>
              <a:rPr lang="de-DE" b="1" dirty="0"/>
              <a:t>D</a:t>
            </a:r>
            <a:r>
              <a:rPr lang="de-DE" b="1" dirty="0" smtClean="0"/>
              <a:t>as Budget für die dezentralen Aktionen Mobilität und Partnerschaften für Deutschland im Jahr 2023:</a:t>
            </a:r>
            <a:endParaRPr lang="de-DE" b="1" dirty="0"/>
          </a:p>
        </p:txBody>
      </p:sp>
    </p:spTree>
    <p:extLst>
      <p:ext uri="{BB962C8B-B14F-4D97-AF65-F5344CB8AC3E}">
        <p14:creationId xmlns:p14="http://schemas.microsoft.com/office/powerpoint/2010/main" val="2757378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3474705" y="197524"/>
            <a:ext cx="2337465" cy="602576"/>
          </a:xfrm>
          <a:prstGeom prst="rect">
            <a:avLst/>
          </a:prstGeom>
        </p:spPr>
      </p:pic>
      <p:pic>
        <p:nvPicPr>
          <p:cNvPr id="3" name="Grafik 2"/>
          <p:cNvPicPr>
            <a:picLocks noChangeAspect="1"/>
          </p:cNvPicPr>
          <p:nvPr/>
        </p:nvPicPr>
        <p:blipFill>
          <a:blip r:embed="rId3"/>
          <a:stretch>
            <a:fillRect/>
          </a:stretch>
        </p:blipFill>
        <p:spPr>
          <a:xfrm>
            <a:off x="77166" y="1127092"/>
            <a:ext cx="8932080" cy="5034127"/>
          </a:xfrm>
          <a:prstGeom prst="rect">
            <a:avLst/>
          </a:prstGeom>
        </p:spPr>
      </p:pic>
    </p:spTree>
    <p:extLst>
      <p:ext uri="{BB962C8B-B14F-4D97-AF65-F5344CB8AC3E}">
        <p14:creationId xmlns:p14="http://schemas.microsoft.com/office/powerpoint/2010/main" val="267640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3474705" y="197524"/>
            <a:ext cx="2337465" cy="602576"/>
          </a:xfrm>
          <a:prstGeom prst="rect">
            <a:avLst/>
          </a:prstGeom>
        </p:spPr>
      </p:pic>
      <p:pic>
        <p:nvPicPr>
          <p:cNvPr id="4" name="Grafik 3"/>
          <p:cNvPicPr>
            <a:picLocks noChangeAspect="1"/>
          </p:cNvPicPr>
          <p:nvPr/>
        </p:nvPicPr>
        <p:blipFill>
          <a:blip r:embed="rId3"/>
          <a:stretch>
            <a:fillRect/>
          </a:stretch>
        </p:blipFill>
        <p:spPr>
          <a:xfrm>
            <a:off x="130124" y="1120953"/>
            <a:ext cx="8787865" cy="5522228"/>
          </a:xfrm>
          <a:prstGeom prst="rect">
            <a:avLst/>
          </a:prstGeom>
        </p:spPr>
      </p:pic>
    </p:spTree>
    <p:extLst>
      <p:ext uri="{BB962C8B-B14F-4D97-AF65-F5344CB8AC3E}">
        <p14:creationId xmlns:p14="http://schemas.microsoft.com/office/powerpoint/2010/main" val="3536633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3474705" y="197524"/>
            <a:ext cx="2337465" cy="602576"/>
          </a:xfrm>
          <a:prstGeom prst="rect">
            <a:avLst/>
          </a:prstGeom>
        </p:spPr>
      </p:pic>
      <p:pic>
        <p:nvPicPr>
          <p:cNvPr id="2" name="Grafik 1"/>
          <p:cNvPicPr>
            <a:picLocks noChangeAspect="1"/>
          </p:cNvPicPr>
          <p:nvPr/>
        </p:nvPicPr>
        <p:blipFill>
          <a:blip r:embed="rId3"/>
          <a:stretch>
            <a:fillRect/>
          </a:stretch>
        </p:blipFill>
        <p:spPr>
          <a:xfrm>
            <a:off x="7584" y="1094829"/>
            <a:ext cx="8788151" cy="4944988"/>
          </a:xfrm>
          <a:prstGeom prst="rect">
            <a:avLst/>
          </a:prstGeom>
        </p:spPr>
      </p:pic>
    </p:spTree>
    <p:extLst>
      <p:ext uri="{BB962C8B-B14F-4D97-AF65-F5344CB8AC3E}">
        <p14:creationId xmlns:p14="http://schemas.microsoft.com/office/powerpoint/2010/main" val="4173325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3474705" y="197524"/>
            <a:ext cx="2337465" cy="602576"/>
          </a:xfrm>
          <a:prstGeom prst="rect">
            <a:avLst/>
          </a:prstGeom>
        </p:spPr>
      </p:pic>
      <p:pic>
        <p:nvPicPr>
          <p:cNvPr id="4" name="Grafik 3"/>
          <p:cNvPicPr>
            <a:picLocks noChangeAspect="1"/>
          </p:cNvPicPr>
          <p:nvPr/>
        </p:nvPicPr>
        <p:blipFill>
          <a:blip r:embed="rId3"/>
          <a:stretch>
            <a:fillRect/>
          </a:stretch>
        </p:blipFill>
        <p:spPr>
          <a:xfrm>
            <a:off x="28982" y="942377"/>
            <a:ext cx="8797111" cy="5465779"/>
          </a:xfrm>
          <a:prstGeom prst="rect">
            <a:avLst/>
          </a:prstGeom>
        </p:spPr>
      </p:pic>
    </p:spTree>
    <p:extLst>
      <p:ext uri="{BB962C8B-B14F-4D97-AF65-F5344CB8AC3E}">
        <p14:creationId xmlns:p14="http://schemas.microsoft.com/office/powerpoint/2010/main" val="2769274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4"/>
          </p:nvPr>
        </p:nvSpPr>
        <p:spPr>
          <a:xfrm>
            <a:off x="362636" y="1681652"/>
            <a:ext cx="8694737" cy="1279660"/>
          </a:xfrm>
        </p:spPr>
        <p:txBody>
          <a:bodyPr/>
          <a:lstStyle/>
          <a:p>
            <a:r>
              <a:rPr lang="de-DE" b="1" dirty="0"/>
              <a:t>Los 3: </a:t>
            </a:r>
            <a:r>
              <a:rPr lang="de-DE" b="1" dirty="0" smtClean="0"/>
              <a:t>Erwachsenenbildung</a:t>
            </a:r>
          </a:p>
          <a:p>
            <a:endParaRPr lang="de-DE" b="1" dirty="0" smtClean="0"/>
          </a:p>
          <a:p>
            <a:r>
              <a:rPr lang="de-DE" sz="2400" b="1" dirty="0" smtClean="0"/>
              <a:t>Partnerschaften für Innovation Zukunftsweisende Projekte</a:t>
            </a:r>
            <a:endParaRPr lang="de-DE" sz="2400" b="1" dirty="0"/>
          </a:p>
        </p:txBody>
      </p:sp>
      <p:sp>
        <p:nvSpPr>
          <p:cNvPr id="6" name="Textplatzhalter 3"/>
          <p:cNvSpPr>
            <a:spLocks noGrp="1"/>
          </p:cNvSpPr>
          <p:nvPr>
            <p:ph type="body" sz="quarter" idx="13"/>
          </p:nvPr>
        </p:nvSpPr>
        <p:spPr>
          <a:xfrm>
            <a:off x="2005246" y="204375"/>
            <a:ext cx="5916345" cy="614212"/>
          </a:xfrm>
        </p:spPr>
        <p:txBody>
          <a:bodyPr/>
          <a:lstStyle/>
          <a:p>
            <a:pPr algn="ctr"/>
            <a:r>
              <a:rPr lang="de-DE" sz="2800" b="1" dirty="0" smtClean="0"/>
              <a:t>Zentrale Aktionen (KA 2)</a:t>
            </a:r>
            <a:endParaRPr lang="de-DE" sz="2800" b="1" dirty="0"/>
          </a:p>
        </p:txBody>
      </p:sp>
      <p:sp>
        <p:nvSpPr>
          <p:cNvPr id="8" name="Rechteck 7"/>
          <p:cNvSpPr/>
          <p:nvPr/>
        </p:nvSpPr>
        <p:spPr>
          <a:xfrm>
            <a:off x="2005247" y="750884"/>
            <a:ext cx="5916344" cy="307777"/>
          </a:xfrm>
          <a:prstGeom prst="rect">
            <a:avLst/>
          </a:prstGeom>
        </p:spPr>
        <p:txBody>
          <a:bodyPr wrap="square">
            <a:spAutoFit/>
          </a:bodyPr>
          <a:lstStyle/>
          <a:p>
            <a:r>
              <a:rPr lang="de-DE" sz="1400" dirty="0">
                <a:hlinkClick r:id="rId2"/>
              </a:rPr>
              <a:t>https://</a:t>
            </a:r>
            <a:r>
              <a:rPr lang="de-DE" sz="1400" dirty="0" smtClean="0">
                <a:hlinkClick r:id="rId2"/>
              </a:rPr>
              <a:t>www.na-bibb.de/erasmus-erwachsenenbildung/zentrale-aktionen</a:t>
            </a:r>
            <a:r>
              <a:rPr lang="de-DE" sz="1400" dirty="0" smtClean="0"/>
              <a:t> </a:t>
            </a:r>
            <a:endParaRPr lang="de-DE" sz="1400" dirty="0"/>
          </a:p>
        </p:txBody>
      </p:sp>
      <p:sp>
        <p:nvSpPr>
          <p:cNvPr id="9" name="Rechteck 8"/>
          <p:cNvSpPr/>
          <p:nvPr/>
        </p:nvSpPr>
        <p:spPr>
          <a:xfrm>
            <a:off x="362636" y="3037364"/>
            <a:ext cx="8259042" cy="3477875"/>
          </a:xfrm>
          <a:prstGeom prst="rect">
            <a:avLst/>
          </a:prstGeom>
        </p:spPr>
        <p:txBody>
          <a:bodyPr wrap="square">
            <a:spAutoFit/>
          </a:bodyPr>
          <a:lstStyle/>
          <a:p>
            <a:r>
              <a:rPr lang="de-DE" b="1" dirty="0">
                <a:solidFill>
                  <a:srgbClr val="333333"/>
                </a:solidFill>
                <a:latin typeface="DIN Regular"/>
              </a:rPr>
              <a:t>Konsortium: </a:t>
            </a:r>
            <a:r>
              <a:rPr lang="de-DE" dirty="0">
                <a:solidFill>
                  <a:srgbClr val="333333"/>
                </a:solidFill>
                <a:latin typeface="DIN Regular"/>
              </a:rPr>
              <a:t>mindestens drei </a:t>
            </a:r>
            <a:r>
              <a:rPr lang="de-DE" dirty="0" smtClean="0">
                <a:solidFill>
                  <a:srgbClr val="333333"/>
                </a:solidFill>
                <a:latin typeface="DIN Regular"/>
              </a:rPr>
              <a:t>Partner </a:t>
            </a:r>
            <a:r>
              <a:rPr lang="de-DE" dirty="0">
                <a:solidFill>
                  <a:srgbClr val="333333"/>
                </a:solidFill>
                <a:latin typeface="DIN Regular"/>
              </a:rPr>
              <a:t>aus mindestens drei </a:t>
            </a:r>
            <a:r>
              <a:rPr lang="de-DE" dirty="0" smtClean="0">
                <a:solidFill>
                  <a:srgbClr val="333333"/>
                </a:solidFill>
                <a:latin typeface="DIN Regular"/>
              </a:rPr>
              <a:t>EU-Mitgliedsstaaten</a:t>
            </a:r>
            <a:endParaRPr lang="de-DE" dirty="0">
              <a:solidFill>
                <a:srgbClr val="333333"/>
              </a:solidFill>
              <a:latin typeface="DIN Regular"/>
            </a:endParaRPr>
          </a:p>
          <a:p>
            <a:endParaRPr lang="de-DE" dirty="0">
              <a:solidFill>
                <a:srgbClr val="333333"/>
              </a:solidFill>
              <a:latin typeface="DIN Regular"/>
            </a:endParaRPr>
          </a:p>
          <a:p>
            <a:r>
              <a:rPr lang="de-DE" b="1" dirty="0" smtClean="0">
                <a:solidFill>
                  <a:srgbClr val="333333"/>
                </a:solidFill>
                <a:latin typeface="DIN Regular"/>
              </a:rPr>
              <a:t>Laufzeit </a:t>
            </a:r>
            <a:r>
              <a:rPr lang="de-DE" b="1" dirty="0">
                <a:solidFill>
                  <a:srgbClr val="333333"/>
                </a:solidFill>
                <a:latin typeface="DIN Regular"/>
              </a:rPr>
              <a:t>der Projekte:</a:t>
            </a:r>
            <a:r>
              <a:rPr lang="de-DE" dirty="0">
                <a:solidFill>
                  <a:srgbClr val="333333"/>
                </a:solidFill>
                <a:latin typeface="DIN Regular"/>
              </a:rPr>
              <a:t> 24 </a:t>
            </a:r>
            <a:r>
              <a:rPr lang="de-DE" dirty="0" smtClean="0">
                <a:solidFill>
                  <a:srgbClr val="333333"/>
                </a:solidFill>
                <a:latin typeface="DIN Regular"/>
              </a:rPr>
              <a:t>Monate</a:t>
            </a:r>
          </a:p>
          <a:p>
            <a:endParaRPr lang="de-DE" dirty="0">
              <a:solidFill>
                <a:srgbClr val="333333"/>
              </a:solidFill>
              <a:latin typeface="DIN Regular"/>
            </a:endParaRPr>
          </a:p>
          <a:p>
            <a:r>
              <a:rPr lang="de-DE" b="1" dirty="0">
                <a:solidFill>
                  <a:srgbClr val="333333"/>
                </a:solidFill>
                <a:latin typeface="DIN Regular"/>
              </a:rPr>
              <a:t>Förderhöhe:</a:t>
            </a:r>
            <a:r>
              <a:rPr lang="de-DE" dirty="0">
                <a:solidFill>
                  <a:srgbClr val="333333"/>
                </a:solidFill>
                <a:latin typeface="DIN Regular"/>
              </a:rPr>
              <a:t> 1.000.000 </a:t>
            </a:r>
            <a:r>
              <a:rPr lang="de-DE" dirty="0" smtClean="0">
                <a:solidFill>
                  <a:srgbClr val="333333"/>
                </a:solidFill>
                <a:latin typeface="DIN Regular"/>
              </a:rPr>
              <a:t>€</a:t>
            </a:r>
          </a:p>
          <a:p>
            <a:endParaRPr lang="de-DE" sz="2000" b="0" i="0" dirty="0">
              <a:solidFill>
                <a:srgbClr val="333333"/>
              </a:solidFill>
              <a:effectLst/>
              <a:latin typeface="DIN Regular"/>
            </a:endParaRPr>
          </a:p>
          <a:p>
            <a:r>
              <a:rPr lang="de-DE" dirty="0" smtClean="0">
                <a:solidFill>
                  <a:srgbClr val="333333"/>
                </a:solidFill>
                <a:latin typeface="DIN Regular"/>
              </a:rPr>
              <a:t>Zentrale Abwicklung bei der EACEA: </a:t>
            </a:r>
            <a:r>
              <a:rPr lang="de-DE" dirty="0" smtClean="0">
                <a:solidFill>
                  <a:srgbClr val="333333"/>
                </a:solidFill>
                <a:latin typeface="DIN Regular"/>
                <a:hlinkClick r:id="rId3"/>
              </a:rPr>
              <a:t>https</a:t>
            </a:r>
            <a:r>
              <a:rPr lang="de-DE" dirty="0">
                <a:solidFill>
                  <a:srgbClr val="333333"/>
                </a:solidFill>
                <a:latin typeface="DIN Regular"/>
                <a:hlinkClick r:id="rId3"/>
              </a:rPr>
              <a:t>://</a:t>
            </a:r>
            <a:r>
              <a:rPr lang="de-DE" dirty="0" smtClean="0">
                <a:solidFill>
                  <a:srgbClr val="333333"/>
                </a:solidFill>
                <a:latin typeface="DIN Regular"/>
                <a:hlinkClick r:id="rId3"/>
              </a:rPr>
              <a:t>www.eacea.ec.europa.eu/index_en</a:t>
            </a:r>
            <a:endParaRPr lang="de-DE" dirty="0" smtClean="0">
              <a:solidFill>
                <a:srgbClr val="333333"/>
              </a:solidFill>
              <a:latin typeface="DIN Regular"/>
            </a:endParaRPr>
          </a:p>
          <a:p>
            <a:endParaRPr lang="de-DE" sz="1000" dirty="0" smtClean="0">
              <a:solidFill>
                <a:srgbClr val="333333"/>
              </a:solidFill>
              <a:latin typeface="DIN Regular"/>
            </a:endParaRPr>
          </a:p>
          <a:p>
            <a:r>
              <a:rPr lang="en-US" dirty="0"/>
              <a:t>European Education and Culture Executive Agency</a:t>
            </a:r>
          </a:p>
          <a:p>
            <a:endParaRPr lang="de-DE" dirty="0">
              <a:solidFill>
                <a:srgbClr val="333333"/>
              </a:solidFill>
              <a:latin typeface="DIN Regular"/>
            </a:endParaRPr>
          </a:p>
          <a:p>
            <a:r>
              <a:rPr lang="de-DE" b="1" dirty="0" smtClean="0">
                <a:solidFill>
                  <a:srgbClr val="333333"/>
                </a:solidFill>
                <a:latin typeface="DIN Regular"/>
              </a:rPr>
              <a:t>Einreichungsfrist: 15. März 2023 - Antragsplattform: </a:t>
            </a:r>
            <a:r>
              <a:rPr lang="de-DE" b="1" dirty="0" err="1" smtClean="0">
                <a:solidFill>
                  <a:srgbClr val="333333"/>
                </a:solidFill>
                <a:latin typeface="DIN Regular"/>
              </a:rPr>
              <a:t>Funding</a:t>
            </a:r>
            <a:r>
              <a:rPr lang="de-DE" b="1" dirty="0" smtClean="0">
                <a:solidFill>
                  <a:srgbClr val="333333"/>
                </a:solidFill>
                <a:latin typeface="DIN Regular"/>
              </a:rPr>
              <a:t> &amp; Tender </a:t>
            </a:r>
          </a:p>
          <a:p>
            <a:endParaRPr lang="de-DE" sz="1000" b="0" i="0" dirty="0">
              <a:solidFill>
                <a:srgbClr val="333333"/>
              </a:solidFill>
              <a:effectLst/>
              <a:latin typeface="DIN Regular"/>
            </a:endParaRPr>
          </a:p>
          <a:p>
            <a:r>
              <a:rPr lang="de-DE" dirty="0">
                <a:hlinkClick r:id="rId4"/>
              </a:rPr>
              <a:t>Search </a:t>
            </a:r>
            <a:r>
              <a:rPr lang="de-DE" dirty="0" err="1">
                <a:hlinkClick r:id="rId4"/>
              </a:rPr>
              <a:t>Funding</a:t>
            </a:r>
            <a:r>
              <a:rPr lang="de-DE" dirty="0">
                <a:hlinkClick r:id="rId4"/>
              </a:rPr>
              <a:t> &amp; Tenders (europa.eu)</a:t>
            </a:r>
            <a:endParaRPr lang="de-DE" b="0" i="0" dirty="0">
              <a:solidFill>
                <a:srgbClr val="333333"/>
              </a:solidFill>
              <a:effectLst/>
              <a:latin typeface="DIN Regular"/>
            </a:endParaRPr>
          </a:p>
        </p:txBody>
      </p:sp>
      <p:sp>
        <p:nvSpPr>
          <p:cNvPr id="14" name="Rechteck 13"/>
          <p:cNvSpPr/>
          <p:nvPr/>
        </p:nvSpPr>
        <p:spPr>
          <a:xfrm>
            <a:off x="3621433" y="1030618"/>
            <a:ext cx="1963999" cy="577850"/>
          </a:xfrm>
          <a:prstGeom prst="rect">
            <a:avLst/>
          </a:prstGeom>
        </p:spPr>
        <p:txBody>
          <a:bodyPr wrap="none">
            <a:spAutoFit/>
          </a:bodyPr>
          <a:lstStyle/>
          <a:p>
            <a:pPr lvl="0" algn="ctr">
              <a:lnSpc>
                <a:spcPct val="150000"/>
              </a:lnSpc>
            </a:pPr>
            <a:r>
              <a:rPr lang="de-DE" sz="2400" b="1" dirty="0"/>
              <a:t>NEU in 2023</a:t>
            </a:r>
          </a:p>
        </p:txBody>
      </p:sp>
    </p:spTree>
    <p:extLst>
      <p:ext uri="{BB962C8B-B14F-4D97-AF65-F5344CB8AC3E}">
        <p14:creationId xmlns:p14="http://schemas.microsoft.com/office/powerpoint/2010/main" val="2134547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61407" y="2495331"/>
            <a:ext cx="8494993" cy="3477875"/>
          </a:xfrm>
          <a:prstGeom prst="rect">
            <a:avLst/>
          </a:prstGeom>
        </p:spPr>
        <p:txBody>
          <a:bodyPr wrap="square">
            <a:spAutoFit/>
          </a:bodyPr>
          <a:lstStyle/>
          <a:p>
            <a:r>
              <a:rPr lang="en-US" b="1" dirty="0"/>
              <a:t>Priority 6: </a:t>
            </a:r>
            <a:r>
              <a:rPr lang="en-US" dirty="0"/>
              <a:t>Development of national registries of quality-assured and </a:t>
            </a:r>
            <a:r>
              <a:rPr lang="en-US" dirty="0" err="1"/>
              <a:t>labour</a:t>
            </a:r>
            <a:r>
              <a:rPr lang="en-US" dirty="0"/>
              <a:t> market relevant training opportunities </a:t>
            </a:r>
            <a:r>
              <a:rPr lang="en-US" sz="1600" dirty="0" smtClean="0"/>
              <a:t>(</a:t>
            </a:r>
            <a:r>
              <a:rPr lang="de-DE" sz="1600" dirty="0"/>
              <a:t>Entwicklung nationaler Verzeichnisse qualitätsgesicherter und arbeitsmarktrelevanter Weiterbildungsmöglichkeiten)</a:t>
            </a:r>
            <a:endParaRPr lang="en-US" sz="1600" dirty="0"/>
          </a:p>
          <a:p>
            <a:endParaRPr lang="en-US" dirty="0" smtClean="0"/>
          </a:p>
          <a:p>
            <a:r>
              <a:rPr lang="en-US" b="1" dirty="0" smtClean="0"/>
              <a:t>Priority </a:t>
            </a:r>
            <a:r>
              <a:rPr lang="en-US" b="1" dirty="0"/>
              <a:t>7: </a:t>
            </a:r>
            <a:r>
              <a:rPr lang="en-US" dirty="0" smtClean="0"/>
              <a:t>Supporting </a:t>
            </a:r>
            <a:r>
              <a:rPr lang="en-US" dirty="0"/>
              <a:t>the Pact for </a:t>
            </a:r>
            <a:r>
              <a:rPr lang="en-US" sz="1600" dirty="0" smtClean="0"/>
              <a:t>Skill (</a:t>
            </a:r>
            <a:r>
              <a:rPr lang="de-DE" sz="1600" dirty="0"/>
              <a:t>Unterstützung des Pakts für K</a:t>
            </a:r>
            <a:r>
              <a:rPr lang="de-DE" sz="1600" dirty="0" smtClean="0"/>
              <a:t>ompetenzen)</a:t>
            </a:r>
            <a:endParaRPr lang="en-US" sz="1600" dirty="0" smtClean="0"/>
          </a:p>
          <a:p>
            <a:endParaRPr lang="en-US" sz="1000" dirty="0" smtClean="0"/>
          </a:p>
          <a:p>
            <a:endParaRPr lang="en-US" sz="1000" dirty="0" smtClean="0"/>
          </a:p>
          <a:p>
            <a:r>
              <a:rPr lang="en-US" sz="1400" b="1" dirty="0" err="1" smtClean="0"/>
              <a:t>Unterstützung</a:t>
            </a:r>
            <a:r>
              <a:rPr lang="en-US" sz="1400" b="1" dirty="0" smtClean="0"/>
              <a:t> der </a:t>
            </a:r>
            <a:r>
              <a:rPr lang="en-US" sz="1400" b="1" dirty="0" err="1" smtClean="0"/>
              <a:t>Umsetzung</a:t>
            </a:r>
            <a:r>
              <a:rPr lang="en-US" sz="1400" b="1" dirty="0" smtClean="0"/>
              <a:t> der </a:t>
            </a:r>
            <a:r>
              <a:rPr lang="en-US" sz="1400" b="1" dirty="0" err="1" smtClean="0"/>
              <a:t>Europäischen</a:t>
            </a:r>
            <a:r>
              <a:rPr lang="en-US" sz="1400" b="1" dirty="0" smtClean="0"/>
              <a:t> Agenda </a:t>
            </a:r>
            <a:r>
              <a:rPr lang="en-US" sz="1400" b="1" dirty="0" err="1" smtClean="0"/>
              <a:t>Erwachsenenbildung</a:t>
            </a:r>
            <a:r>
              <a:rPr lang="en-US" sz="1400" b="1" dirty="0" smtClean="0"/>
              <a:t> 2021 – 2030: </a:t>
            </a:r>
          </a:p>
          <a:p>
            <a:endParaRPr lang="en-US" sz="1400" dirty="0" smtClean="0"/>
          </a:p>
          <a:p>
            <a:r>
              <a:rPr lang="en-US" sz="1400" dirty="0" err="1" smtClean="0"/>
              <a:t>Indikator</a:t>
            </a:r>
            <a:r>
              <a:rPr lang="en-US" sz="1400" dirty="0" smtClean="0"/>
              <a:t>: </a:t>
            </a:r>
            <a:r>
              <a:rPr lang="en-US" sz="1400" dirty="0" err="1" smtClean="0"/>
              <a:t>Weiterbildungsbeteiligung</a:t>
            </a:r>
            <a:r>
              <a:rPr lang="en-US" sz="1400" dirty="0" smtClean="0"/>
              <a:t> der </a:t>
            </a:r>
            <a:r>
              <a:rPr lang="en-US" sz="1400" dirty="0" err="1" smtClean="0"/>
              <a:t>Erwachsenen</a:t>
            </a:r>
            <a:r>
              <a:rPr lang="en-US" sz="1400" dirty="0" smtClean="0"/>
              <a:t> in Europa</a:t>
            </a:r>
            <a:endParaRPr lang="en-US" sz="1400" dirty="0"/>
          </a:p>
          <a:p>
            <a:pPr marL="285750" indent="-285750">
              <a:buFont typeface="Arial" panose="020B0604020202020204" pitchFamily="34" charset="0"/>
              <a:buChar char="•"/>
            </a:pPr>
            <a:r>
              <a:rPr lang="de-DE" sz="1400" dirty="0"/>
              <a:t>47% der Erwachsenen (25-64) bis 2025</a:t>
            </a:r>
            <a:endParaRPr lang="en-US" sz="1400" dirty="0"/>
          </a:p>
          <a:p>
            <a:pPr marL="285750" indent="-285750">
              <a:buFont typeface="Arial" panose="020B0604020202020204" pitchFamily="34" charset="0"/>
              <a:buChar char="•"/>
            </a:pPr>
            <a:r>
              <a:rPr lang="en-US" sz="1400" dirty="0"/>
              <a:t>60% </a:t>
            </a:r>
            <a:r>
              <a:rPr lang="de-DE" sz="1400" dirty="0"/>
              <a:t>der Erwachsenen (25-64) bis </a:t>
            </a:r>
            <a:r>
              <a:rPr lang="en-US" sz="1400" dirty="0" smtClean="0"/>
              <a:t>2030</a:t>
            </a:r>
          </a:p>
          <a:p>
            <a:endParaRPr lang="en-US" sz="1200" b="1" dirty="0" smtClean="0"/>
          </a:p>
          <a:p>
            <a:r>
              <a:rPr lang="en-US" sz="1200" b="1" dirty="0" err="1" smtClean="0"/>
              <a:t>Wissenswert</a:t>
            </a:r>
            <a:r>
              <a:rPr lang="en-US" sz="1200" b="1" dirty="0" smtClean="0"/>
              <a:t> und </a:t>
            </a:r>
            <a:r>
              <a:rPr lang="en-US" sz="1200" b="1" dirty="0" err="1" smtClean="0"/>
              <a:t>aufschlussreich</a:t>
            </a:r>
            <a:r>
              <a:rPr lang="en-US" sz="1200" b="1" dirty="0" smtClean="0"/>
              <a:t>: </a:t>
            </a:r>
            <a:r>
              <a:rPr lang="en-US" sz="1200" b="1" dirty="0" err="1" smtClean="0"/>
              <a:t>Nicht</a:t>
            </a:r>
            <a:r>
              <a:rPr lang="en-US" sz="1200" b="1" dirty="0" smtClean="0"/>
              <a:t> </a:t>
            </a:r>
            <a:r>
              <a:rPr lang="en-US" sz="1200" b="1" dirty="0" err="1" smtClean="0"/>
              <a:t>direkt</a:t>
            </a:r>
            <a:r>
              <a:rPr lang="en-US" sz="1200" b="1" dirty="0" smtClean="0"/>
              <a:t> </a:t>
            </a:r>
            <a:r>
              <a:rPr lang="en-US" sz="1200" b="1" dirty="0" err="1" smtClean="0"/>
              <a:t>berufsbezogene</a:t>
            </a:r>
            <a:r>
              <a:rPr lang="en-US" sz="1200" b="1" dirty="0" smtClean="0"/>
              <a:t> </a:t>
            </a:r>
            <a:r>
              <a:rPr lang="en-US" sz="1200" b="1" dirty="0" err="1" smtClean="0"/>
              <a:t>Weiterbildungsbeteiligung</a:t>
            </a:r>
            <a:r>
              <a:rPr lang="en-US" sz="1200" b="1" dirty="0" smtClean="0"/>
              <a:t> in Deutschland: 18%</a:t>
            </a:r>
          </a:p>
          <a:p>
            <a:r>
              <a:rPr lang="en-US" sz="1200" dirty="0" smtClean="0">
                <a:hlinkClick r:id="rId2"/>
              </a:rPr>
              <a:t>https</a:t>
            </a:r>
            <a:r>
              <a:rPr lang="en-US" sz="1200" dirty="0">
                <a:hlinkClick r:id="rId2"/>
              </a:rPr>
              <a:t>://www.bmbf.de/SharedDocs/Publikationen/de/bmbf/1/31690_AES-Trendbericht_2020.pdf?__</a:t>
            </a:r>
            <a:r>
              <a:rPr lang="en-US" sz="1200" dirty="0" smtClean="0">
                <a:hlinkClick r:id="rId2"/>
              </a:rPr>
              <a:t>blob=publicationFile&amp;v=4</a:t>
            </a:r>
            <a:r>
              <a:rPr lang="de-DE" dirty="0" smtClean="0"/>
              <a:t> </a:t>
            </a:r>
            <a:endParaRPr lang="en-US" sz="1200" dirty="0"/>
          </a:p>
        </p:txBody>
      </p:sp>
      <p:sp>
        <p:nvSpPr>
          <p:cNvPr id="9" name="Rechteck 8"/>
          <p:cNvSpPr/>
          <p:nvPr/>
        </p:nvSpPr>
        <p:spPr>
          <a:xfrm>
            <a:off x="352940" y="1413559"/>
            <a:ext cx="8494993" cy="1015663"/>
          </a:xfrm>
          <a:prstGeom prst="rect">
            <a:avLst/>
          </a:prstGeom>
        </p:spPr>
        <p:txBody>
          <a:bodyPr wrap="square">
            <a:spAutoFit/>
          </a:bodyPr>
          <a:lstStyle/>
          <a:p>
            <a:pPr lvl="0">
              <a:lnSpc>
                <a:spcPct val="150000"/>
              </a:lnSpc>
            </a:pPr>
            <a:r>
              <a:rPr lang="de-DE" sz="2000" b="1" dirty="0"/>
              <a:t>Zwei Prioritäten für zentrale Aktionen </a:t>
            </a:r>
            <a:r>
              <a:rPr lang="de-DE" sz="2000" b="1" dirty="0" smtClean="0"/>
              <a:t>(KA 2) im </a:t>
            </a:r>
            <a:r>
              <a:rPr lang="de-DE" sz="2000" b="1" dirty="0"/>
              <a:t>Bereich der </a:t>
            </a:r>
            <a:r>
              <a:rPr lang="de-DE" sz="2000" b="1" dirty="0" smtClean="0"/>
              <a:t>Erwachsenenbildung gemäß </a:t>
            </a:r>
            <a:r>
              <a:rPr lang="de-DE" sz="2000" b="1" dirty="0"/>
              <a:t>dem Arbeitsprogramm </a:t>
            </a:r>
            <a:r>
              <a:rPr lang="de-DE" sz="2000" b="1" dirty="0" smtClean="0"/>
              <a:t>2023</a:t>
            </a:r>
            <a:endParaRPr lang="de-DE" sz="2000" b="1" dirty="0"/>
          </a:p>
        </p:txBody>
      </p:sp>
      <p:pic>
        <p:nvPicPr>
          <p:cNvPr id="13" name="Grafik 12"/>
          <p:cNvPicPr>
            <a:picLocks noChangeAspect="1"/>
          </p:cNvPicPr>
          <p:nvPr/>
        </p:nvPicPr>
        <p:blipFill>
          <a:blip r:embed="rId3"/>
          <a:stretch>
            <a:fillRect/>
          </a:stretch>
        </p:blipFill>
        <p:spPr>
          <a:xfrm>
            <a:off x="3474705" y="197524"/>
            <a:ext cx="2337465" cy="602576"/>
          </a:xfrm>
          <a:prstGeom prst="rect">
            <a:avLst/>
          </a:prstGeom>
        </p:spPr>
      </p:pic>
      <p:sp>
        <p:nvSpPr>
          <p:cNvPr id="14" name="Rechteck 13"/>
          <p:cNvSpPr/>
          <p:nvPr/>
        </p:nvSpPr>
        <p:spPr>
          <a:xfrm>
            <a:off x="3621433" y="871175"/>
            <a:ext cx="1963999" cy="577850"/>
          </a:xfrm>
          <a:prstGeom prst="rect">
            <a:avLst/>
          </a:prstGeom>
        </p:spPr>
        <p:txBody>
          <a:bodyPr wrap="none">
            <a:spAutoFit/>
          </a:bodyPr>
          <a:lstStyle/>
          <a:p>
            <a:pPr lvl="0" algn="ctr">
              <a:lnSpc>
                <a:spcPct val="150000"/>
              </a:lnSpc>
            </a:pPr>
            <a:r>
              <a:rPr lang="de-DE" sz="2400" b="1" dirty="0"/>
              <a:t>NEU in 2023</a:t>
            </a:r>
          </a:p>
        </p:txBody>
      </p:sp>
      <p:sp>
        <p:nvSpPr>
          <p:cNvPr id="2" name="Rechteck 1"/>
          <p:cNvSpPr/>
          <p:nvPr/>
        </p:nvSpPr>
        <p:spPr>
          <a:xfrm>
            <a:off x="369874" y="6209992"/>
            <a:ext cx="8305814" cy="276999"/>
          </a:xfrm>
          <a:prstGeom prst="rect">
            <a:avLst/>
          </a:prstGeom>
        </p:spPr>
        <p:txBody>
          <a:bodyPr wrap="square">
            <a:spAutoFit/>
          </a:bodyPr>
          <a:lstStyle/>
          <a:p>
            <a:r>
              <a:rPr lang="de-DE" sz="1200" dirty="0" smtClean="0"/>
              <a:t>BMBF: Weiterbildungsverhalten </a:t>
            </a:r>
            <a:r>
              <a:rPr lang="de-DE" sz="1200" dirty="0"/>
              <a:t>in Deutschland 2020 Ergebnisse des Adult Education Survey — AES-Trendbericht</a:t>
            </a:r>
          </a:p>
        </p:txBody>
      </p:sp>
    </p:spTree>
    <p:extLst>
      <p:ext uri="{BB962C8B-B14F-4D97-AF65-F5344CB8AC3E}">
        <p14:creationId xmlns:p14="http://schemas.microsoft.com/office/powerpoint/2010/main" val="1217375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66943" y="2430707"/>
            <a:ext cx="8291811" cy="4031873"/>
          </a:xfrm>
          <a:prstGeom prst="rect">
            <a:avLst/>
          </a:prstGeom>
        </p:spPr>
        <p:txBody>
          <a:bodyPr wrap="square">
            <a:spAutoFit/>
          </a:bodyPr>
          <a:lstStyle/>
          <a:p>
            <a:r>
              <a:rPr lang="en-US" b="1" dirty="0"/>
              <a:t>Priority </a:t>
            </a:r>
            <a:r>
              <a:rPr lang="en-US" b="1" dirty="0" smtClean="0"/>
              <a:t>6</a:t>
            </a:r>
            <a:r>
              <a:rPr lang="en-US" b="1" dirty="0"/>
              <a:t>: Development of national registries of quality-assured and </a:t>
            </a:r>
            <a:r>
              <a:rPr lang="en-US" b="1" dirty="0" err="1"/>
              <a:t>labour</a:t>
            </a:r>
            <a:r>
              <a:rPr lang="en-US" b="1" dirty="0"/>
              <a:t> market relevant training </a:t>
            </a:r>
            <a:r>
              <a:rPr lang="en-US" b="1" dirty="0" smtClean="0"/>
              <a:t>opportunities</a:t>
            </a:r>
          </a:p>
          <a:p>
            <a:endParaRPr lang="en-US" dirty="0" smtClean="0"/>
          </a:p>
          <a:p>
            <a:r>
              <a:rPr lang="en-US" sz="1600" dirty="0"/>
              <a:t>Proposals submitted must address </a:t>
            </a:r>
            <a:r>
              <a:rPr lang="en-US" sz="1600" b="1" dirty="0"/>
              <a:t>one of the following </a:t>
            </a:r>
            <a:r>
              <a:rPr lang="en-US" sz="1600" dirty="0"/>
              <a:t>priorities:</a:t>
            </a:r>
          </a:p>
          <a:p>
            <a:endParaRPr lang="en-US" sz="1000" dirty="0"/>
          </a:p>
          <a:p>
            <a:pPr marL="285750" indent="-285750">
              <a:buFont typeface="Arial" panose="020B0604020202020204" pitchFamily="34" charset="0"/>
              <a:buChar char="•"/>
            </a:pPr>
            <a:r>
              <a:rPr lang="en-US" sz="1600" dirty="0"/>
              <a:t>Improve the communication between the “world of education and training” and the “world of work” (e.g. involving skills intelligence, social partners, education and training providers and other relevant stakeholders in their </a:t>
            </a:r>
            <a:r>
              <a:rPr lang="en-US" sz="1600" dirty="0" smtClean="0"/>
              <a:t>governance)</a:t>
            </a:r>
          </a:p>
          <a:p>
            <a:pPr marL="285750" indent="-285750">
              <a:buFont typeface="Arial" panose="020B0604020202020204" pitchFamily="34" charset="0"/>
              <a:buChar char="•"/>
            </a:pPr>
            <a:r>
              <a:rPr lang="en-US" sz="1600" dirty="0" smtClean="0"/>
              <a:t>Strike </a:t>
            </a:r>
            <a:r>
              <a:rPr lang="en-US" sz="1600" dirty="0"/>
              <a:t>a good balance between ensuring quality and providing a diverse offer of opportunities that is responsive to </a:t>
            </a:r>
            <a:r>
              <a:rPr lang="en-US" sz="1600" dirty="0" err="1"/>
              <a:t>labour</a:t>
            </a:r>
            <a:r>
              <a:rPr lang="en-US" sz="1600" dirty="0"/>
              <a:t> market </a:t>
            </a:r>
            <a:r>
              <a:rPr lang="en-US" sz="1600" dirty="0" smtClean="0"/>
              <a:t>needs</a:t>
            </a:r>
          </a:p>
          <a:p>
            <a:pPr marL="285750" indent="-285750">
              <a:buFont typeface="Arial" panose="020B0604020202020204" pitchFamily="34" charset="0"/>
              <a:buChar char="•"/>
            </a:pPr>
            <a:r>
              <a:rPr lang="en-US" sz="1600" dirty="0" smtClean="0"/>
              <a:t>Combine </a:t>
            </a:r>
            <a:r>
              <a:rPr lang="en-US" sz="1600" dirty="0"/>
              <a:t>simplicity from the user perspective with appropriate flexibility at the “back end”/concerning the included opportunities (e.g. possibility of “multiple routes” into the registry, regional differentiation of the included opportunities etc</a:t>
            </a:r>
            <a:r>
              <a:rPr lang="en-US" sz="1600" dirty="0" smtClean="0"/>
              <a:t>.)</a:t>
            </a:r>
          </a:p>
          <a:p>
            <a:pPr marL="285750" indent="-285750">
              <a:buFont typeface="Arial" panose="020B0604020202020204" pitchFamily="34" charset="0"/>
              <a:buChar char="•"/>
            </a:pPr>
            <a:r>
              <a:rPr lang="en-US" sz="1600" dirty="0" err="1" smtClean="0"/>
              <a:t>Catalyse</a:t>
            </a:r>
            <a:r>
              <a:rPr lang="en-US" sz="1600" dirty="0" smtClean="0"/>
              <a:t> </a:t>
            </a:r>
            <a:r>
              <a:rPr lang="en-US" sz="1600" dirty="0"/>
              <a:t>additional investments for training (e.g. by becoming a trusted reference for public schemes providing financial support for training, or collective or company-level bargaining about training entitlements).</a:t>
            </a:r>
          </a:p>
        </p:txBody>
      </p:sp>
      <p:sp>
        <p:nvSpPr>
          <p:cNvPr id="9" name="Rechteck 8"/>
          <p:cNvSpPr/>
          <p:nvPr/>
        </p:nvSpPr>
        <p:spPr>
          <a:xfrm>
            <a:off x="361407" y="1414491"/>
            <a:ext cx="8228813" cy="923330"/>
          </a:xfrm>
          <a:prstGeom prst="rect">
            <a:avLst/>
          </a:prstGeom>
        </p:spPr>
        <p:txBody>
          <a:bodyPr wrap="square">
            <a:spAutoFit/>
          </a:bodyPr>
          <a:lstStyle/>
          <a:p>
            <a:pPr lvl="0">
              <a:lnSpc>
                <a:spcPct val="150000"/>
              </a:lnSpc>
            </a:pPr>
            <a:r>
              <a:rPr lang="de-DE" b="1" dirty="0" smtClean="0"/>
              <a:t>Die beiden Prioritäten </a:t>
            </a:r>
            <a:r>
              <a:rPr lang="de-DE" b="1" dirty="0"/>
              <a:t>für </a:t>
            </a:r>
            <a:r>
              <a:rPr lang="de-DE" b="1" dirty="0" smtClean="0"/>
              <a:t>zentrale Aktionen im </a:t>
            </a:r>
            <a:r>
              <a:rPr lang="de-DE" b="1" dirty="0"/>
              <a:t>Bereich der Erwachsenenbildung:</a:t>
            </a:r>
          </a:p>
        </p:txBody>
      </p:sp>
      <p:pic>
        <p:nvPicPr>
          <p:cNvPr id="11" name="Grafik 10"/>
          <p:cNvPicPr>
            <a:picLocks noChangeAspect="1"/>
          </p:cNvPicPr>
          <p:nvPr/>
        </p:nvPicPr>
        <p:blipFill>
          <a:blip r:embed="rId2"/>
          <a:stretch>
            <a:fillRect/>
          </a:stretch>
        </p:blipFill>
        <p:spPr>
          <a:xfrm>
            <a:off x="3474705" y="197524"/>
            <a:ext cx="2337465" cy="602576"/>
          </a:xfrm>
          <a:prstGeom prst="rect">
            <a:avLst/>
          </a:prstGeom>
        </p:spPr>
      </p:pic>
      <p:sp>
        <p:nvSpPr>
          <p:cNvPr id="12" name="Rechteck 11"/>
          <p:cNvSpPr/>
          <p:nvPr/>
        </p:nvSpPr>
        <p:spPr>
          <a:xfrm>
            <a:off x="3621433" y="842929"/>
            <a:ext cx="1963999" cy="577850"/>
          </a:xfrm>
          <a:prstGeom prst="rect">
            <a:avLst/>
          </a:prstGeom>
        </p:spPr>
        <p:txBody>
          <a:bodyPr wrap="none">
            <a:spAutoFit/>
          </a:bodyPr>
          <a:lstStyle/>
          <a:p>
            <a:pPr lvl="0" algn="ctr">
              <a:lnSpc>
                <a:spcPct val="150000"/>
              </a:lnSpc>
            </a:pPr>
            <a:r>
              <a:rPr lang="de-DE" sz="2400" b="1" dirty="0"/>
              <a:t>NEU in 2023</a:t>
            </a:r>
          </a:p>
        </p:txBody>
      </p:sp>
    </p:spTree>
    <p:extLst>
      <p:ext uri="{BB962C8B-B14F-4D97-AF65-F5344CB8AC3E}">
        <p14:creationId xmlns:p14="http://schemas.microsoft.com/office/powerpoint/2010/main" val="2381669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38374" y="2589177"/>
            <a:ext cx="8291811" cy="4093428"/>
          </a:xfrm>
          <a:prstGeom prst="rect">
            <a:avLst/>
          </a:prstGeom>
        </p:spPr>
        <p:txBody>
          <a:bodyPr wrap="square">
            <a:spAutoFit/>
          </a:bodyPr>
          <a:lstStyle/>
          <a:p>
            <a:r>
              <a:rPr lang="en-US" b="1" dirty="0"/>
              <a:t>Priority 7: Supporting the Pact for </a:t>
            </a:r>
            <a:r>
              <a:rPr lang="en-US" b="1" dirty="0" smtClean="0"/>
              <a:t>Skill</a:t>
            </a:r>
          </a:p>
          <a:p>
            <a:endParaRPr lang="en-US" dirty="0" smtClean="0"/>
          </a:p>
          <a:p>
            <a:r>
              <a:rPr lang="en-US" sz="1600" dirty="0" smtClean="0"/>
              <a:t>Projects </a:t>
            </a:r>
            <a:r>
              <a:rPr lang="en-US" sz="1600" dirty="0"/>
              <a:t>will implement </a:t>
            </a:r>
            <a:r>
              <a:rPr lang="en-US" sz="1600" b="1" dirty="0"/>
              <a:t>all the activities </a:t>
            </a:r>
            <a:r>
              <a:rPr lang="en-US" sz="1600" dirty="0"/>
              <a:t>listed below: </a:t>
            </a:r>
            <a:endParaRPr lang="en-US" sz="1600" dirty="0" smtClean="0"/>
          </a:p>
          <a:p>
            <a:endParaRPr lang="en-US" sz="1000" dirty="0"/>
          </a:p>
          <a:p>
            <a:pPr marL="285750" indent="-285750">
              <a:buFont typeface="Arial" panose="020B0604020202020204" pitchFamily="34" charset="0"/>
              <a:buChar char="•"/>
            </a:pPr>
            <a:r>
              <a:rPr lang="en-US" sz="1600" dirty="0" smtClean="0"/>
              <a:t>Develop </a:t>
            </a:r>
            <a:r>
              <a:rPr lang="en-US" sz="1600" dirty="0"/>
              <a:t>and support government structures or arrangement connecting members within the same Pact for Skills </a:t>
            </a:r>
            <a:r>
              <a:rPr lang="en-US" sz="1600" dirty="0" smtClean="0"/>
              <a:t>partnership</a:t>
            </a:r>
          </a:p>
          <a:p>
            <a:pPr marL="285750" indent="-285750">
              <a:buFont typeface="Arial" panose="020B0604020202020204" pitchFamily="34" charset="0"/>
              <a:buChar char="•"/>
            </a:pPr>
            <a:r>
              <a:rPr lang="en-US" sz="1600" dirty="0" smtClean="0"/>
              <a:t>Develop </a:t>
            </a:r>
            <a:r>
              <a:rPr lang="en-US" sz="1600" dirty="0"/>
              <a:t>and support cooperation of large companies with SMEs, and among SMEs that are members of the same Pact for Skills partnership, in the field of </a:t>
            </a:r>
            <a:r>
              <a:rPr lang="en-US" sz="1600" dirty="0" smtClean="0"/>
              <a:t>training</a:t>
            </a:r>
          </a:p>
          <a:p>
            <a:pPr marL="285750" indent="-285750">
              <a:buFont typeface="Arial" panose="020B0604020202020204" pitchFamily="34" charset="0"/>
              <a:buChar char="•"/>
            </a:pPr>
            <a:r>
              <a:rPr lang="en-US" sz="1600" dirty="0" smtClean="0"/>
              <a:t>Support </a:t>
            </a:r>
            <a:r>
              <a:rPr lang="en-US" sz="1600" dirty="0"/>
              <a:t>the definition, implementation, and monitoring of the concrete commitments that the Pact for Skills partnership has made and will make, such as: </a:t>
            </a:r>
          </a:p>
          <a:p>
            <a:pPr marL="742950" lvl="1" indent="-285750">
              <a:buFont typeface="Arial" panose="020B0604020202020204" pitchFamily="34" charset="0"/>
              <a:buChar char="•"/>
            </a:pPr>
            <a:r>
              <a:rPr lang="en-US" sz="1600" dirty="0" smtClean="0"/>
              <a:t>gathering </a:t>
            </a:r>
            <a:r>
              <a:rPr lang="en-US" sz="1600" dirty="0"/>
              <a:t>skills </a:t>
            </a:r>
            <a:r>
              <a:rPr lang="en-US" sz="1600" dirty="0" smtClean="0"/>
              <a:t>intelligence;</a:t>
            </a:r>
          </a:p>
          <a:p>
            <a:pPr marL="742950" lvl="1" indent="-285750">
              <a:buFont typeface="Arial" panose="020B0604020202020204" pitchFamily="34" charset="0"/>
              <a:buChar char="•"/>
            </a:pPr>
            <a:r>
              <a:rPr lang="en-US" sz="1600" dirty="0" smtClean="0"/>
              <a:t>upskilling </a:t>
            </a:r>
            <a:r>
              <a:rPr lang="en-US" sz="1600" dirty="0"/>
              <a:t>of low-skilled </a:t>
            </a:r>
            <a:r>
              <a:rPr lang="en-US" sz="1600" dirty="0" smtClean="0"/>
              <a:t>people</a:t>
            </a:r>
          </a:p>
          <a:p>
            <a:pPr marL="742950" lvl="1" indent="-285750">
              <a:buFont typeface="Arial" panose="020B0604020202020204" pitchFamily="34" charset="0"/>
              <a:buChar char="•"/>
            </a:pPr>
            <a:r>
              <a:rPr lang="en-US" sz="1600" dirty="0" smtClean="0"/>
              <a:t>reskilling </a:t>
            </a:r>
            <a:r>
              <a:rPr lang="en-US" sz="1600" dirty="0"/>
              <a:t>people for new tasks in their </a:t>
            </a:r>
            <a:r>
              <a:rPr lang="en-US" sz="1600" dirty="0" smtClean="0"/>
              <a:t>jobs</a:t>
            </a:r>
          </a:p>
          <a:p>
            <a:pPr marL="742950" lvl="1" indent="-285750">
              <a:buFont typeface="Arial" panose="020B0604020202020204" pitchFamily="34" charset="0"/>
              <a:buChar char="•"/>
            </a:pPr>
            <a:r>
              <a:rPr lang="en-US" sz="1600" dirty="0" smtClean="0"/>
              <a:t>reskilling </a:t>
            </a:r>
            <a:r>
              <a:rPr lang="en-US" sz="1600" dirty="0"/>
              <a:t>of people from other sectors with skills transferable into the sector in </a:t>
            </a:r>
            <a:r>
              <a:rPr lang="en-US" sz="1600" dirty="0" smtClean="0"/>
              <a:t>question with </a:t>
            </a:r>
            <a:r>
              <a:rPr lang="en-US" sz="1600" dirty="0"/>
              <a:t>a particular view to integrate refugees having fled Ukraine into the </a:t>
            </a:r>
            <a:r>
              <a:rPr lang="en-US" sz="1600" dirty="0" err="1"/>
              <a:t>labour</a:t>
            </a:r>
            <a:r>
              <a:rPr lang="en-US" sz="1600" dirty="0"/>
              <a:t> market.</a:t>
            </a:r>
            <a:endParaRPr lang="de-DE" sz="1600" dirty="0"/>
          </a:p>
        </p:txBody>
      </p:sp>
      <p:sp>
        <p:nvSpPr>
          <p:cNvPr id="9" name="Rechteck 8"/>
          <p:cNvSpPr/>
          <p:nvPr/>
        </p:nvSpPr>
        <p:spPr>
          <a:xfrm>
            <a:off x="361407" y="1508426"/>
            <a:ext cx="8228813" cy="923330"/>
          </a:xfrm>
          <a:prstGeom prst="rect">
            <a:avLst/>
          </a:prstGeom>
        </p:spPr>
        <p:txBody>
          <a:bodyPr wrap="square">
            <a:spAutoFit/>
          </a:bodyPr>
          <a:lstStyle/>
          <a:p>
            <a:pPr lvl="0">
              <a:lnSpc>
                <a:spcPct val="150000"/>
              </a:lnSpc>
            </a:pPr>
            <a:r>
              <a:rPr lang="de-DE" b="1" dirty="0" smtClean="0"/>
              <a:t>Die beiden Prioritäten </a:t>
            </a:r>
            <a:r>
              <a:rPr lang="de-DE" b="1" dirty="0"/>
              <a:t>für </a:t>
            </a:r>
            <a:r>
              <a:rPr lang="de-DE" b="1" dirty="0" smtClean="0"/>
              <a:t>zentrale Aktionen im </a:t>
            </a:r>
            <a:r>
              <a:rPr lang="de-DE" b="1" dirty="0"/>
              <a:t>Bereich der Erwachsenenbildung:</a:t>
            </a:r>
          </a:p>
        </p:txBody>
      </p:sp>
      <p:pic>
        <p:nvPicPr>
          <p:cNvPr id="11" name="Grafik 10"/>
          <p:cNvPicPr>
            <a:picLocks noChangeAspect="1"/>
          </p:cNvPicPr>
          <p:nvPr/>
        </p:nvPicPr>
        <p:blipFill>
          <a:blip r:embed="rId2"/>
          <a:stretch>
            <a:fillRect/>
          </a:stretch>
        </p:blipFill>
        <p:spPr>
          <a:xfrm>
            <a:off x="3474705" y="197524"/>
            <a:ext cx="2337465" cy="602576"/>
          </a:xfrm>
          <a:prstGeom prst="rect">
            <a:avLst/>
          </a:prstGeom>
        </p:spPr>
      </p:pic>
      <p:sp>
        <p:nvSpPr>
          <p:cNvPr id="12" name="Rechteck 11"/>
          <p:cNvSpPr/>
          <p:nvPr/>
        </p:nvSpPr>
        <p:spPr>
          <a:xfrm>
            <a:off x="3621433" y="894531"/>
            <a:ext cx="1963999" cy="577850"/>
          </a:xfrm>
          <a:prstGeom prst="rect">
            <a:avLst/>
          </a:prstGeom>
        </p:spPr>
        <p:txBody>
          <a:bodyPr wrap="none">
            <a:spAutoFit/>
          </a:bodyPr>
          <a:lstStyle/>
          <a:p>
            <a:pPr lvl="0" algn="ctr">
              <a:lnSpc>
                <a:spcPct val="150000"/>
              </a:lnSpc>
            </a:pPr>
            <a:r>
              <a:rPr lang="de-DE" sz="2400" b="1" dirty="0"/>
              <a:t>NEU in 2023</a:t>
            </a:r>
          </a:p>
        </p:txBody>
      </p:sp>
    </p:spTree>
    <p:extLst>
      <p:ext uri="{BB962C8B-B14F-4D97-AF65-F5344CB8AC3E}">
        <p14:creationId xmlns:p14="http://schemas.microsoft.com/office/powerpoint/2010/main" val="2519872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416963" y="1449388"/>
            <a:ext cx="8452950" cy="4616648"/>
          </a:xfrm>
          <a:prstGeom prst="rect">
            <a:avLst/>
          </a:prstGeom>
        </p:spPr>
        <p:txBody>
          <a:bodyPr wrap="square">
            <a:spAutoFit/>
          </a:bodyPr>
          <a:lstStyle/>
          <a:p>
            <a:pPr lvl="0">
              <a:lnSpc>
                <a:spcPct val="150000"/>
              </a:lnSpc>
            </a:pPr>
            <a:r>
              <a:rPr lang="de-DE" sz="3600" b="1" dirty="0" smtClean="0"/>
              <a:t>Die vier großen Prioritäten:</a:t>
            </a:r>
          </a:p>
          <a:p>
            <a:pPr marL="285750" lvl="0" indent="-285750">
              <a:lnSpc>
                <a:spcPct val="150000"/>
              </a:lnSpc>
              <a:buFont typeface="Arial" panose="020B0604020202020204" pitchFamily="34" charset="0"/>
              <a:buChar char="•"/>
            </a:pPr>
            <a:r>
              <a:rPr lang="de-DE" sz="2800" dirty="0" smtClean="0"/>
              <a:t>Inklusion </a:t>
            </a:r>
            <a:r>
              <a:rPr lang="de-DE" sz="2800" dirty="0"/>
              <a:t>und Diversität</a:t>
            </a:r>
          </a:p>
          <a:p>
            <a:pPr marL="285750" lvl="0" indent="-285750">
              <a:lnSpc>
                <a:spcPct val="150000"/>
              </a:lnSpc>
              <a:buFont typeface="Arial" panose="020B0604020202020204" pitchFamily="34" charset="0"/>
              <a:buChar char="•"/>
            </a:pPr>
            <a:r>
              <a:rPr lang="de-DE" sz="2800" dirty="0"/>
              <a:t>Digitale Transformation</a:t>
            </a:r>
          </a:p>
          <a:p>
            <a:pPr marL="285750" lvl="0" indent="-285750">
              <a:lnSpc>
                <a:spcPct val="150000"/>
              </a:lnSpc>
              <a:buFont typeface="Arial" panose="020B0604020202020204" pitchFamily="34" charset="0"/>
              <a:buChar char="•"/>
            </a:pPr>
            <a:r>
              <a:rPr lang="de-DE" sz="2800" dirty="0"/>
              <a:t>Teilhabe am demokratischen Leben</a:t>
            </a:r>
          </a:p>
          <a:p>
            <a:pPr marL="285750" lvl="0" indent="-285750">
              <a:lnSpc>
                <a:spcPct val="150000"/>
              </a:lnSpc>
              <a:buFont typeface="Arial" panose="020B0604020202020204" pitchFamily="34" charset="0"/>
              <a:buChar char="•"/>
            </a:pPr>
            <a:r>
              <a:rPr lang="de-DE" sz="2800" dirty="0"/>
              <a:t>Nachhaltigkeit, Umwelt- und </a:t>
            </a:r>
            <a:r>
              <a:rPr lang="de-DE" sz="2800" dirty="0" smtClean="0"/>
              <a:t>Klimaziele</a:t>
            </a:r>
          </a:p>
          <a:p>
            <a:pPr lvl="0">
              <a:lnSpc>
                <a:spcPct val="150000"/>
              </a:lnSpc>
            </a:pPr>
            <a:endParaRPr lang="de-DE" sz="2400" dirty="0" smtClean="0"/>
          </a:p>
          <a:p>
            <a:pPr lvl="0">
              <a:lnSpc>
                <a:spcPct val="150000"/>
              </a:lnSpc>
            </a:pPr>
            <a:r>
              <a:rPr lang="de-DE" sz="2400" dirty="0" smtClean="0"/>
              <a:t>… für alle Förderaktionen und alle Bildungsbereiche</a:t>
            </a:r>
            <a:endParaRPr lang="de-DE" sz="2400" dirty="0"/>
          </a:p>
        </p:txBody>
      </p:sp>
      <p:sp>
        <p:nvSpPr>
          <p:cNvPr id="7" name="Rechteck 6"/>
          <p:cNvSpPr/>
          <p:nvPr/>
        </p:nvSpPr>
        <p:spPr>
          <a:xfrm>
            <a:off x="4961125" y="191976"/>
            <a:ext cx="2390399" cy="646331"/>
          </a:xfrm>
          <a:prstGeom prst="rect">
            <a:avLst/>
          </a:prstGeom>
        </p:spPr>
        <p:txBody>
          <a:bodyPr wrap="none">
            <a:spAutoFit/>
          </a:bodyPr>
          <a:lstStyle/>
          <a:p>
            <a:pPr algn="ctr"/>
            <a:r>
              <a:rPr lang="de-DE" sz="3600" b="1" dirty="0" smtClean="0"/>
              <a:t>2021-2027</a:t>
            </a:r>
            <a:endParaRPr lang="de-DE" sz="3600" b="1" dirty="0"/>
          </a:p>
        </p:txBody>
      </p:sp>
      <p:pic>
        <p:nvPicPr>
          <p:cNvPr id="9" name="Grafik 8"/>
          <p:cNvPicPr>
            <a:picLocks noChangeAspect="1"/>
          </p:cNvPicPr>
          <p:nvPr/>
        </p:nvPicPr>
        <p:blipFill>
          <a:blip r:embed="rId2"/>
          <a:stretch>
            <a:fillRect/>
          </a:stretch>
        </p:blipFill>
        <p:spPr>
          <a:xfrm>
            <a:off x="2419050" y="211226"/>
            <a:ext cx="2337465" cy="602576"/>
          </a:xfrm>
          <a:prstGeom prst="rect">
            <a:avLst/>
          </a:prstGeom>
        </p:spPr>
      </p:pic>
    </p:spTree>
    <p:extLst>
      <p:ext uri="{BB962C8B-B14F-4D97-AF65-F5344CB8AC3E}">
        <p14:creationId xmlns:p14="http://schemas.microsoft.com/office/powerpoint/2010/main" val="2772417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398928" y="903009"/>
            <a:ext cx="8514065" cy="5909310"/>
          </a:xfrm>
          <a:prstGeom prst="rect">
            <a:avLst/>
          </a:prstGeom>
        </p:spPr>
        <p:txBody>
          <a:bodyPr wrap="square">
            <a:spAutoFit/>
          </a:bodyPr>
          <a:lstStyle/>
          <a:p>
            <a:r>
              <a:rPr lang="de-DE" sz="1400" b="1" dirty="0" smtClean="0">
                <a:cs typeface="Arial" panose="020B0604020202020204" pitchFamily="34" charset="0"/>
              </a:rPr>
              <a:t>Wichtige Links:</a:t>
            </a:r>
          </a:p>
          <a:p>
            <a:endParaRPr lang="de-DE" sz="1400" b="1" dirty="0">
              <a:latin typeface="+mj-lt"/>
              <a:cs typeface="Arial" panose="020B0604020202020204" pitchFamily="34" charset="0"/>
            </a:endParaRPr>
          </a:p>
          <a:p>
            <a:r>
              <a:rPr lang="de-DE" sz="1400" dirty="0" smtClean="0">
                <a:latin typeface="+mj-lt"/>
                <a:cs typeface="Arial" panose="020B0604020202020204" pitchFamily="34" charset="0"/>
              </a:rPr>
              <a:t>Erasmus+ Erwachsenenbildung Mobilität bei der NA BIBB </a:t>
            </a:r>
          </a:p>
          <a:p>
            <a:r>
              <a:rPr lang="de-DE" sz="1400" dirty="0">
                <a:latin typeface="+mj-lt"/>
                <a:cs typeface="Arial" panose="020B0604020202020204" pitchFamily="34" charset="0"/>
                <a:hlinkClick r:id="rId2"/>
              </a:rPr>
              <a:t>https://</a:t>
            </a:r>
            <a:r>
              <a:rPr lang="de-DE" sz="1400" dirty="0" smtClean="0">
                <a:latin typeface="+mj-lt"/>
                <a:cs typeface="Arial" panose="020B0604020202020204" pitchFamily="34" charset="0"/>
                <a:hlinkClick r:id="rId2"/>
              </a:rPr>
              <a:t>www.na-bibb.de/erasmus-erwachsenenbildung/mobilitaet</a:t>
            </a:r>
            <a:endParaRPr lang="de-DE" sz="1400" dirty="0" smtClean="0">
              <a:latin typeface="+mj-lt"/>
              <a:cs typeface="Arial" panose="020B0604020202020204" pitchFamily="34" charset="0"/>
            </a:endParaRPr>
          </a:p>
          <a:p>
            <a:endParaRPr lang="de-DE" sz="1400" dirty="0">
              <a:latin typeface="+mj-lt"/>
              <a:cs typeface="Arial" panose="020B0604020202020204" pitchFamily="34" charset="0"/>
            </a:endParaRPr>
          </a:p>
          <a:p>
            <a:r>
              <a:rPr lang="de-DE" sz="1400" dirty="0" smtClean="0">
                <a:latin typeface="+mj-lt"/>
                <a:cs typeface="Arial" panose="020B0604020202020204" pitchFamily="34" charset="0"/>
              </a:rPr>
              <a:t>Erasmus+ Erwachsenbildung Kooperationen bei der NA BIBB</a:t>
            </a:r>
          </a:p>
          <a:p>
            <a:r>
              <a:rPr lang="de-DE" sz="1400" dirty="0">
                <a:latin typeface="+mj-lt"/>
                <a:cs typeface="Arial" panose="020B0604020202020204" pitchFamily="34" charset="0"/>
                <a:hlinkClick r:id="rId3"/>
              </a:rPr>
              <a:t>https://</a:t>
            </a:r>
            <a:r>
              <a:rPr lang="de-DE" sz="1400" dirty="0" smtClean="0">
                <a:latin typeface="+mj-lt"/>
                <a:cs typeface="Arial" panose="020B0604020202020204" pitchFamily="34" charset="0"/>
                <a:hlinkClick r:id="rId3"/>
              </a:rPr>
              <a:t>www.na-bibb.de/erasmus-erwachsenenbildung/kooperationen</a:t>
            </a:r>
            <a:endParaRPr lang="de-DE" sz="1400" dirty="0" smtClean="0">
              <a:latin typeface="+mj-lt"/>
              <a:cs typeface="Arial" panose="020B0604020202020204" pitchFamily="34" charset="0"/>
            </a:endParaRPr>
          </a:p>
          <a:p>
            <a:endParaRPr lang="de-DE" sz="1400" dirty="0">
              <a:latin typeface="+mj-lt"/>
              <a:cs typeface="Arial" panose="020B0604020202020204" pitchFamily="34" charset="0"/>
            </a:endParaRPr>
          </a:p>
          <a:p>
            <a:r>
              <a:rPr lang="de-DE" sz="1400" dirty="0">
                <a:latin typeface="+mj-lt"/>
                <a:cs typeface="Arial" panose="020B0604020202020204" pitchFamily="34" charset="0"/>
              </a:rPr>
              <a:t>Newsletter Abo bei der NA BIBB: </a:t>
            </a:r>
            <a:r>
              <a:rPr lang="de-DE" sz="1400" dirty="0">
                <a:latin typeface="+mj-lt"/>
                <a:cs typeface="Arial" panose="020B0604020202020204" pitchFamily="34" charset="0"/>
                <a:hlinkClick r:id="rId4"/>
              </a:rPr>
              <a:t>https://</a:t>
            </a:r>
            <a:r>
              <a:rPr lang="de-DE" sz="1400" dirty="0" smtClean="0">
                <a:latin typeface="+mj-lt"/>
                <a:cs typeface="Arial" panose="020B0604020202020204" pitchFamily="34" charset="0"/>
                <a:hlinkClick r:id="rId4"/>
              </a:rPr>
              <a:t>www.na-bibb.de/newsletter</a:t>
            </a:r>
            <a:endParaRPr lang="de-DE" sz="1400" dirty="0" smtClean="0">
              <a:latin typeface="+mj-lt"/>
              <a:cs typeface="Arial" panose="020B0604020202020204" pitchFamily="34" charset="0"/>
            </a:endParaRPr>
          </a:p>
          <a:p>
            <a:endParaRPr lang="de-DE" sz="1400" dirty="0">
              <a:latin typeface="+mj-lt"/>
              <a:cs typeface="Arial" panose="020B0604020202020204" pitchFamily="34" charset="0"/>
            </a:endParaRPr>
          </a:p>
          <a:p>
            <a:r>
              <a:rPr lang="de-DE" sz="1400" dirty="0" smtClean="0">
                <a:latin typeface="+mj-lt"/>
                <a:cs typeface="Arial" panose="020B0604020202020204" pitchFamily="34" charset="0"/>
              </a:rPr>
              <a:t>EPALE- </a:t>
            </a:r>
            <a:r>
              <a:rPr lang="de-DE" sz="1400" dirty="0">
                <a:latin typeface="+mj-lt"/>
                <a:cs typeface="Arial" panose="020B0604020202020204" pitchFamily="34" charset="0"/>
              </a:rPr>
              <a:t>R</a:t>
            </a:r>
            <a:r>
              <a:rPr lang="de-DE" sz="1400" dirty="0" smtClean="0">
                <a:latin typeface="+mj-lt"/>
                <a:cs typeface="Arial" panose="020B0604020202020204" pitchFamily="34" charset="0"/>
              </a:rPr>
              <a:t>elaunch der europäischen Plattform für Erwachsenenbildung:</a:t>
            </a:r>
          </a:p>
          <a:p>
            <a:r>
              <a:rPr lang="de-DE" sz="1400" dirty="0">
                <a:latin typeface="+mj-lt"/>
                <a:cs typeface="Arial" panose="020B0604020202020204" pitchFamily="34" charset="0"/>
                <a:hlinkClick r:id="rId5"/>
              </a:rPr>
              <a:t>https://</a:t>
            </a:r>
            <a:r>
              <a:rPr lang="de-DE" sz="1400" dirty="0" smtClean="0">
                <a:latin typeface="+mj-lt"/>
                <a:cs typeface="Arial" panose="020B0604020202020204" pitchFamily="34" charset="0"/>
                <a:hlinkClick r:id="rId5"/>
              </a:rPr>
              <a:t>epale.ec.europa.eu/de</a:t>
            </a:r>
            <a:endParaRPr lang="de-DE" sz="1400" dirty="0" smtClean="0">
              <a:latin typeface="+mj-lt"/>
              <a:cs typeface="Arial" panose="020B0604020202020204" pitchFamily="34" charset="0"/>
            </a:endParaRPr>
          </a:p>
          <a:p>
            <a:endParaRPr lang="de-DE" sz="1400" dirty="0">
              <a:latin typeface="+mj-lt"/>
              <a:cs typeface="Arial" panose="020B0604020202020204" pitchFamily="34" charset="0"/>
            </a:endParaRPr>
          </a:p>
          <a:p>
            <a:r>
              <a:rPr lang="de-DE" sz="1400" dirty="0" smtClean="0">
                <a:latin typeface="+mj-lt"/>
                <a:cs typeface="Arial" panose="020B0604020202020204" pitchFamily="34" charset="0"/>
              </a:rPr>
              <a:t>Partnersuche bei unserem Europäischen Verband der </a:t>
            </a:r>
            <a:r>
              <a:rPr lang="de-DE" sz="1400" dirty="0">
                <a:latin typeface="+mj-lt"/>
                <a:cs typeface="Arial" panose="020B0604020202020204" pitchFamily="34" charset="0"/>
              </a:rPr>
              <a:t>E</a:t>
            </a:r>
            <a:r>
              <a:rPr lang="de-DE" sz="1400" dirty="0" smtClean="0">
                <a:latin typeface="+mj-lt"/>
                <a:cs typeface="Arial" panose="020B0604020202020204" pitchFamily="34" charset="0"/>
              </a:rPr>
              <a:t>rwachsenenbildung (EAEA): </a:t>
            </a:r>
            <a:r>
              <a:rPr lang="de-DE" sz="1400" dirty="0" smtClean="0">
                <a:latin typeface="+mj-lt"/>
                <a:hlinkClick r:id="rId6"/>
              </a:rPr>
              <a:t>https</a:t>
            </a:r>
            <a:r>
              <a:rPr lang="de-DE" sz="1400" dirty="0">
                <a:latin typeface="+mj-lt"/>
                <a:hlinkClick r:id="rId6"/>
              </a:rPr>
              <a:t>://eaea.org/our-members/</a:t>
            </a:r>
            <a:endParaRPr lang="de-DE" sz="1400" dirty="0" smtClean="0">
              <a:latin typeface="+mj-lt"/>
              <a:cs typeface="Arial" panose="020B0604020202020204" pitchFamily="34" charset="0"/>
            </a:endParaRPr>
          </a:p>
          <a:p>
            <a:endParaRPr lang="de-DE" sz="1400" dirty="0">
              <a:latin typeface="+mj-lt"/>
              <a:cs typeface="Arial" panose="020B0604020202020204" pitchFamily="34" charset="0"/>
            </a:endParaRPr>
          </a:p>
          <a:p>
            <a:r>
              <a:rPr lang="de-DE" sz="1400" dirty="0" smtClean="0">
                <a:latin typeface="+mj-lt"/>
                <a:cs typeface="Arial" panose="020B0604020202020204" pitchFamily="34" charset="0"/>
              </a:rPr>
              <a:t>Erasmus+ in der </a:t>
            </a:r>
            <a:r>
              <a:rPr lang="de-DE" sz="1400" dirty="0" err="1" smtClean="0">
                <a:latin typeface="+mj-lt"/>
                <a:cs typeface="Arial" panose="020B0604020202020204" pitchFamily="34" charset="0"/>
              </a:rPr>
              <a:t>vhs.cloud</a:t>
            </a:r>
            <a:r>
              <a:rPr lang="de-DE" sz="1400" dirty="0" smtClean="0">
                <a:latin typeface="+mj-lt"/>
                <a:cs typeface="Arial" panose="020B0604020202020204" pitchFamily="34" charset="0"/>
              </a:rPr>
              <a:t>:</a:t>
            </a:r>
          </a:p>
          <a:p>
            <a:r>
              <a:rPr lang="de-DE" sz="1400" dirty="0" smtClean="0">
                <a:latin typeface="+mj-lt"/>
                <a:cs typeface="Arial" panose="020B0604020202020204" pitchFamily="34" charset="0"/>
              </a:rPr>
              <a:t>Name: </a:t>
            </a:r>
            <a:r>
              <a:rPr lang="de-DE" sz="1400" dirty="0">
                <a:latin typeface="+mj-lt"/>
              </a:rPr>
              <a:t>EU-Bildungsprogramm 2021-2027</a:t>
            </a:r>
            <a:endParaRPr lang="de-DE" sz="1400" dirty="0" smtClean="0">
              <a:latin typeface="+mj-lt"/>
              <a:cs typeface="Arial" panose="020B0604020202020204" pitchFamily="34" charset="0"/>
            </a:endParaRPr>
          </a:p>
          <a:p>
            <a:r>
              <a:rPr lang="de-DE" sz="1400" dirty="0" smtClean="0">
                <a:latin typeface="+mj-lt"/>
                <a:cs typeface="Arial" panose="020B0604020202020204" pitchFamily="34" charset="0"/>
              </a:rPr>
              <a:t>Gruppencode: </a:t>
            </a:r>
            <a:r>
              <a:rPr lang="de-DE" sz="1400" dirty="0" err="1" smtClean="0">
                <a:latin typeface="+mj-lt"/>
                <a:hlinkClick r:id="rId7"/>
              </a:rPr>
              <a:t>bvvgrundbildungeu@bayern.vhs.cloud</a:t>
            </a:r>
            <a:endParaRPr lang="de-DE" sz="1400" dirty="0" smtClean="0">
              <a:latin typeface="+mj-lt"/>
            </a:endParaRPr>
          </a:p>
          <a:p>
            <a:endParaRPr lang="de-DE" sz="1400" dirty="0">
              <a:latin typeface="+mj-lt"/>
              <a:cs typeface="Arial" panose="020B0604020202020204" pitchFamily="34" charset="0"/>
            </a:endParaRPr>
          </a:p>
          <a:p>
            <a:r>
              <a:rPr lang="de-DE" sz="1400" dirty="0" smtClean="0">
                <a:latin typeface="+mj-lt"/>
                <a:cs typeface="Arial" panose="020B0604020202020204" pitchFamily="34" charset="0"/>
              </a:rPr>
              <a:t>Dokumentation der Regionalkonferenz am 13. und 14. Juli 2021 auf der </a:t>
            </a:r>
            <a:r>
              <a:rPr lang="de-DE" sz="1400" dirty="0" smtClean="0">
                <a:latin typeface="+mj-lt"/>
                <a:cs typeface="Arial" panose="020B0604020202020204" pitchFamily="34" charset="0"/>
                <a:hlinkClick r:id="rId8"/>
              </a:rPr>
              <a:t>Homepage der Europäischen Agenda für Erwachsenenbildung</a:t>
            </a:r>
            <a:endParaRPr lang="de-DE" sz="1400" dirty="0" smtClean="0">
              <a:latin typeface="+mj-lt"/>
              <a:cs typeface="Arial" panose="020B0604020202020204" pitchFamily="34" charset="0"/>
            </a:endParaRPr>
          </a:p>
          <a:p>
            <a:endParaRPr lang="de-DE" sz="1000" dirty="0" smtClean="0">
              <a:latin typeface="+mj-lt"/>
              <a:cs typeface="Arial" panose="020B0604020202020204" pitchFamily="34" charset="0"/>
            </a:endParaRPr>
          </a:p>
          <a:p>
            <a:r>
              <a:rPr lang="de-DE" sz="1400" dirty="0">
                <a:latin typeface="+mj-lt"/>
                <a:cs typeface="Arial" panose="020B0604020202020204" pitchFamily="34" charset="0"/>
              </a:rPr>
              <a:t>Thema Grundbildung: </a:t>
            </a:r>
            <a:r>
              <a:rPr lang="de-DE" sz="1400" dirty="0">
                <a:latin typeface="+mj-lt"/>
                <a:cs typeface="Arial" panose="020B0604020202020204" pitchFamily="34" charset="0"/>
                <a:hlinkClick r:id="rId9"/>
              </a:rPr>
              <a:t>https://</a:t>
            </a:r>
            <a:r>
              <a:rPr lang="de-DE" sz="1400" dirty="0" smtClean="0">
                <a:latin typeface="+mj-lt"/>
                <a:cs typeface="Arial" panose="020B0604020202020204" pitchFamily="34" charset="0"/>
                <a:hlinkClick r:id="rId9"/>
              </a:rPr>
              <a:t>www.na-bibb.de/themen/grundbildung</a:t>
            </a:r>
            <a:r>
              <a:rPr lang="de-DE" sz="1400" dirty="0" smtClean="0">
                <a:latin typeface="+mj-lt"/>
                <a:cs typeface="Arial" panose="020B0604020202020204" pitchFamily="34" charset="0"/>
              </a:rPr>
              <a:t> </a:t>
            </a:r>
            <a:endParaRPr lang="de-DE" sz="1400" dirty="0">
              <a:latin typeface="+mj-lt"/>
              <a:cs typeface="Arial" panose="020B0604020202020204" pitchFamily="34" charset="0"/>
            </a:endParaRPr>
          </a:p>
          <a:p>
            <a:endParaRPr lang="de-DE" sz="1000" dirty="0" smtClean="0">
              <a:latin typeface="+mj-lt"/>
              <a:cs typeface="Arial" panose="020B0604020202020204" pitchFamily="34" charset="0"/>
            </a:endParaRPr>
          </a:p>
          <a:p>
            <a:r>
              <a:rPr lang="de-DE" sz="1400" dirty="0" smtClean="0">
                <a:latin typeface="+mj-lt"/>
                <a:cs typeface="Arial" panose="020B0604020202020204" pitchFamily="34" charset="0"/>
              </a:rPr>
              <a:t>Thema Bürgerkompetenz (demokratische Teilhabe, Medienkompetenz usw.): </a:t>
            </a:r>
            <a:r>
              <a:rPr lang="de-DE" sz="1400" dirty="0" smtClean="0">
                <a:latin typeface="+mj-lt"/>
                <a:cs typeface="Arial" panose="020B0604020202020204" pitchFamily="34" charset="0"/>
                <a:hlinkClick r:id="rId10"/>
              </a:rPr>
              <a:t>https</a:t>
            </a:r>
            <a:r>
              <a:rPr lang="de-DE" sz="1400" dirty="0">
                <a:latin typeface="+mj-lt"/>
                <a:cs typeface="Arial" panose="020B0604020202020204" pitchFamily="34" charset="0"/>
                <a:hlinkClick r:id="rId10"/>
              </a:rPr>
              <a:t>://</a:t>
            </a:r>
            <a:r>
              <a:rPr lang="de-DE" sz="1400" dirty="0" smtClean="0">
                <a:latin typeface="+mj-lt"/>
                <a:cs typeface="Arial" panose="020B0604020202020204" pitchFamily="34" charset="0"/>
                <a:hlinkClick r:id="rId10"/>
              </a:rPr>
              <a:t>www.na-bibb.de/presse/news/2020/buergerkompetenz-was-haenschen-und-auch-hans-lernen-sollten</a:t>
            </a:r>
            <a:endParaRPr lang="de-DE" sz="1400" dirty="0">
              <a:latin typeface="+mj-lt"/>
              <a:cs typeface="Arial" panose="020B0604020202020204" pitchFamily="34" charset="0"/>
            </a:endParaRPr>
          </a:p>
        </p:txBody>
      </p:sp>
      <p:sp>
        <p:nvSpPr>
          <p:cNvPr id="10" name="Textfeld 9"/>
          <p:cNvSpPr txBox="1"/>
          <p:nvPr/>
        </p:nvSpPr>
        <p:spPr>
          <a:xfrm>
            <a:off x="1727200" y="276736"/>
            <a:ext cx="2714205" cy="400110"/>
          </a:xfrm>
          <a:prstGeom prst="rect">
            <a:avLst/>
          </a:prstGeom>
          <a:noFill/>
        </p:spPr>
        <p:txBody>
          <a:bodyPr wrap="none" rtlCol="0">
            <a:spAutoFit/>
          </a:bodyPr>
          <a:lstStyle/>
          <a:p>
            <a:r>
              <a:rPr lang="de-DE" sz="2000" b="1" dirty="0"/>
              <a:t>Erasmus+ 2021-2027</a:t>
            </a:r>
            <a:endParaRPr lang="de-DE" sz="2000" dirty="0"/>
          </a:p>
        </p:txBody>
      </p:sp>
    </p:spTree>
    <p:extLst>
      <p:ext uri="{BB962C8B-B14F-4D97-AF65-F5344CB8AC3E}">
        <p14:creationId xmlns:p14="http://schemas.microsoft.com/office/powerpoint/2010/main" val="4153643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82279" y="483090"/>
            <a:ext cx="3236585" cy="1384995"/>
          </a:xfrm>
          <a:prstGeom prst="rect">
            <a:avLst/>
          </a:prstGeom>
          <a:noFill/>
        </p:spPr>
        <p:txBody>
          <a:bodyPr wrap="square" rtlCol="0">
            <a:spAutoFit/>
          </a:bodyPr>
          <a:lstStyle/>
          <a:p>
            <a:pPr algn="ctr"/>
            <a:r>
              <a:rPr lang="de-DE" sz="2800" b="1" dirty="0" smtClean="0">
                <a:solidFill>
                  <a:schemeClr val="accent2"/>
                </a:solidFill>
              </a:rPr>
              <a:t>Herzlichen Dank</a:t>
            </a:r>
          </a:p>
          <a:p>
            <a:pPr algn="ctr"/>
            <a:r>
              <a:rPr lang="de-DE" sz="2800" b="1" dirty="0">
                <a:solidFill>
                  <a:schemeClr val="accent2"/>
                </a:solidFill>
              </a:rPr>
              <a:t>f</a:t>
            </a:r>
            <a:r>
              <a:rPr lang="de-DE" sz="2800" b="1" dirty="0" smtClean="0">
                <a:solidFill>
                  <a:schemeClr val="accent2"/>
                </a:solidFill>
              </a:rPr>
              <a:t>ür Ihre </a:t>
            </a:r>
          </a:p>
          <a:p>
            <a:pPr algn="ctr"/>
            <a:r>
              <a:rPr lang="de-DE" sz="2800" b="1" dirty="0" smtClean="0">
                <a:solidFill>
                  <a:schemeClr val="accent2"/>
                </a:solidFill>
              </a:rPr>
              <a:t>Mitwirkung!</a:t>
            </a:r>
            <a:endParaRPr lang="de-DE" sz="2800" b="1" dirty="0">
              <a:solidFill>
                <a:srgbClr val="000995"/>
              </a:solidFill>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65" y="6010100"/>
            <a:ext cx="1362428" cy="514695"/>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9995" y="5784848"/>
            <a:ext cx="1305528" cy="982175"/>
          </a:xfrm>
          <a:prstGeom prst="rect">
            <a:avLst/>
          </a:prstGeom>
        </p:spPr>
      </p:pic>
      <p:pic>
        <p:nvPicPr>
          <p:cNvPr id="6" name="Grafik 5" descr="P:\bvv-Geschäftsstelle\Marketing &amp; Vertrieb\Neue_Marke_bvv\Horizontal\JPG\bvv_RGB_pos.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5697" y="0"/>
            <a:ext cx="3298303" cy="673331"/>
          </a:xfrm>
          <a:prstGeom prst="rect">
            <a:avLst/>
          </a:prstGeom>
          <a:noFill/>
          <a:ln>
            <a:noFill/>
          </a:ln>
        </p:spPr>
      </p:pic>
      <p:pic>
        <p:nvPicPr>
          <p:cNvPr id="7" name="Grafik 6"/>
          <p:cNvPicPr>
            <a:picLocks noChangeAspect="1"/>
          </p:cNvPicPr>
          <p:nvPr/>
        </p:nvPicPr>
        <p:blipFill>
          <a:blip r:embed="rId6"/>
          <a:stretch>
            <a:fillRect/>
          </a:stretch>
        </p:blipFill>
        <p:spPr>
          <a:xfrm>
            <a:off x="2339975" y="3525178"/>
            <a:ext cx="2337465" cy="602576"/>
          </a:xfrm>
          <a:prstGeom prst="rect">
            <a:avLst/>
          </a:prstGeom>
        </p:spPr>
      </p:pic>
    </p:spTree>
    <p:extLst>
      <p:ext uri="{BB962C8B-B14F-4D97-AF65-F5344CB8AC3E}">
        <p14:creationId xmlns:p14="http://schemas.microsoft.com/office/powerpoint/2010/main" val="2175159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a:xfrm>
            <a:off x="2535003" y="188815"/>
            <a:ext cx="4924197" cy="614212"/>
          </a:xfrm>
        </p:spPr>
        <p:txBody>
          <a:bodyPr/>
          <a:lstStyle/>
          <a:p>
            <a:r>
              <a:rPr lang="de-DE" sz="2800" b="1" dirty="0" smtClean="0"/>
              <a:t>Leitaktion</a:t>
            </a:r>
            <a:r>
              <a:rPr lang="de-DE" sz="2800" dirty="0" smtClean="0"/>
              <a:t> </a:t>
            </a:r>
            <a:r>
              <a:rPr lang="de-DE" sz="2800" b="1" dirty="0" smtClean="0"/>
              <a:t>1 Mobilität (KA 1)</a:t>
            </a:r>
            <a:endParaRPr lang="de-DE" sz="2800" b="1" dirty="0"/>
          </a:p>
        </p:txBody>
      </p:sp>
      <p:pic>
        <p:nvPicPr>
          <p:cNvPr id="7" name="Grafik 6"/>
          <p:cNvPicPr>
            <a:picLocks noChangeAspect="1"/>
          </p:cNvPicPr>
          <p:nvPr/>
        </p:nvPicPr>
        <p:blipFill>
          <a:blip r:embed="rId2"/>
          <a:stretch>
            <a:fillRect/>
          </a:stretch>
        </p:blipFill>
        <p:spPr>
          <a:xfrm>
            <a:off x="8484" y="2127283"/>
            <a:ext cx="4419054" cy="1310594"/>
          </a:xfrm>
          <a:prstGeom prst="rect">
            <a:avLst/>
          </a:prstGeom>
        </p:spPr>
      </p:pic>
      <p:sp>
        <p:nvSpPr>
          <p:cNvPr id="8" name="Textplatzhalter 3"/>
          <p:cNvSpPr>
            <a:spLocks noGrp="1"/>
          </p:cNvSpPr>
          <p:nvPr>
            <p:ph type="body" sz="quarter" idx="13"/>
          </p:nvPr>
        </p:nvSpPr>
        <p:spPr>
          <a:xfrm>
            <a:off x="339218" y="1285157"/>
            <a:ext cx="3058500" cy="919028"/>
          </a:xfrm>
        </p:spPr>
        <p:txBody>
          <a:bodyPr/>
          <a:lstStyle/>
          <a:p>
            <a:r>
              <a:rPr lang="de-DE" sz="2800" b="1" dirty="0" smtClean="0"/>
              <a:t>Kurzzeitprojekte</a:t>
            </a:r>
          </a:p>
          <a:p>
            <a:r>
              <a:rPr lang="de-DE" sz="2400" b="1" dirty="0" smtClean="0"/>
              <a:t>6 - 18 Monate</a:t>
            </a:r>
            <a:endParaRPr lang="de-DE" sz="2800" b="1" dirty="0"/>
          </a:p>
        </p:txBody>
      </p:sp>
      <p:sp>
        <p:nvSpPr>
          <p:cNvPr id="9" name="Textplatzhalter 3"/>
          <p:cNvSpPr>
            <a:spLocks noGrp="1"/>
          </p:cNvSpPr>
          <p:nvPr>
            <p:ph type="body" sz="quarter" idx="13"/>
          </p:nvPr>
        </p:nvSpPr>
        <p:spPr>
          <a:xfrm>
            <a:off x="6075870" y="1285157"/>
            <a:ext cx="2654240" cy="919028"/>
          </a:xfrm>
        </p:spPr>
        <p:txBody>
          <a:bodyPr/>
          <a:lstStyle/>
          <a:p>
            <a:r>
              <a:rPr lang="de-DE" sz="2800" b="1" dirty="0" smtClean="0"/>
              <a:t>Akkreditierung</a:t>
            </a:r>
          </a:p>
          <a:p>
            <a:r>
              <a:rPr lang="de-DE" sz="2400" b="1" dirty="0" smtClean="0"/>
              <a:t>unbefristet</a:t>
            </a:r>
            <a:endParaRPr lang="de-DE" sz="2400" b="1" dirty="0"/>
          </a:p>
          <a:p>
            <a:endParaRPr lang="de-DE" sz="2800" b="1" dirty="0"/>
          </a:p>
        </p:txBody>
      </p:sp>
      <p:pic>
        <p:nvPicPr>
          <p:cNvPr id="20" name="Grafik 19"/>
          <p:cNvPicPr>
            <a:picLocks noChangeAspect="1"/>
          </p:cNvPicPr>
          <p:nvPr/>
        </p:nvPicPr>
        <p:blipFill>
          <a:blip r:embed="rId3"/>
          <a:stretch>
            <a:fillRect/>
          </a:stretch>
        </p:blipFill>
        <p:spPr>
          <a:xfrm>
            <a:off x="297328" y="3232505"/>
            <a:ext cx="5618819" cy="3434222"/>
          </a:xfrm>
          <a:prstGeom prst="rect">
            <a:avLst/>
          </a:prstGeom>
        </p:spPr>
      </p:pic>
      <p:cxnSp>
        <p:nvCxnSpPr>
          <p:cNvPr id="29" name="Gerade Verbindung mit Pfeil 28"/>
          <p:cNvCxnSpPr/>
          <p:nvPr/>
        </p:nvCxnSpPr>
        <p:spPr>
          <a:xfrm flipH="1">
            <a:off x="3300089" y="1040783"/>
            <a:ext cx="1339078" cy="481192"/>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Gerade Verbindung mit Pfeil 30"/>
          <p:cNvCxnSpPr/>
          <p:nvPr/>
        </p:nvCxnSpPr>
        <p:spPr>
          <a:xfrm>
            <a:off x="4647485" y="1052513"/>
            <a:ext cx="1420067" cy="469462"/>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32" name="Textplatzhalter 3"/>
          <p:cNvSpPr>
            <a:spLocks noGrp="1"/>
          </p:cNvSpPr>
          <p:nvPr>
            <p:ph type="body" sz="quarter" idx="13"/>
          </p:nvPr>
        </p:nvSpPr>
        <p:spPr>
          <a:xfrm>
            <a:off x="6077178" y="2346473"/>
            <a:ext cx="2838707" cy="561115"/>
          </a:xfrm>
        </p:spPr>
        <p:txBody>
          <a:bodyPr/>
          <a:lstStyle/>
          <a:p>
            <a:r>
              <a:rPr lang="de-DE" sz="1800" b="1" dirty="0" smtClean="0"/>
              <a:t>Einmaliger Antrag:</a:t>
            </a:r>
            <a:endParaRPr lang="de-DE" sz="1800" b="1" dirty="0"/>
          </a:p>
          <a:p>
            <a:endParaRPr lang="de-DE" sz="2800" b="1" dirty="0"/>
          </a:p>
        </p:txBody>
      </p:sp>
      <p:sp>
        <p:nvSpPr>
          <p:cNvPr id="33" name="Textplatzhalter 3"/>
          <p:cNvSpPr>
            <a:spLocks noGrp="1"/>
          </p:cNvSpPr>
          <p:nvPr>
            <p:ph type="body" sz="quarter" idx="13"/>
          </p:nvPr>
        </p:nvSpPr>
        <p:spPr>
          <a:xfrm>
            <a:off x="6077177" y="3533015"/>
            <a:ext cx="2838707" cy="912273"/>
          </a:xfrm>
        </p:spPr>
        <p:txBody>
          <a:bodyPr/>
          <a:lstStyle/>
          <a:p>
            <a:r>
              <a:rPr lang="de-DE" sz="1800" b="1" dirty="0" smtClean="0"/>
              <a:t>Erasmusplan – </a:t>
            </a:r>
            <a:endParaRPr lang="de-DE" sz="1800" b="1" dirty="0"/>
          </a:p>
          <a:p>
            <a:r>
              <a:rPr lang="de-DE" sz="1800" b="1" dirty="0" smtClean="0"/>
              <a:t>Plan zur Entwicklung der </a:t>
            </a:r>
          </a:p>
          <a:p>
            <a:r>
              <a:rPr lang="de-DE" sz="1800" b="1" dirty="0" smtClean="0"/>
              <a:t>eigenen Einrichtung</a:t>
            </a:r>
            <a:endParaRPr lang="de-DE" sz="1800" b="1" dirty="0"/>
          </a:p>
          <a:p>
            <a:endParaRPr lang="de-DE" sz="2800" b="1" dirty="0"/>
          </a:p>
        </p:txBody>
      </p:sp>
      <p:sp>
        <p:nvSpPr>
          <p:cNvPr id="34" name="Textplatzhalter 3"/>
          <p:cNvSpPr>
            <a:spLocks noGrp="1"/>
          </p:cNvSpPr>
          <p:nvPr>
            <p:ph type="body" sz="quarter" idx="13"/>
          </p:nvPr>
        </p:nvSpPr>
        <p:spPr>
          <a:xfrm>
            <a:off x="6067553" y="2822857"/>
            <a:ext cx="2838707" cy="561115"/>
          </a:xfrm>
        </p:spPr>
        <p:txBody>
          <a:bodyPr/>
          <a:lstStyle/>
          <a:p>
            <a:r>
              <a:rPr lang="de-DE" sz="1800" b="1" dirty="0" smtClean="0"/>
              <a:t>Vorstellung der </a:t>
            </a:r>
          </a:p>
          <a:p>
            <a:r>
              <a:rPr lang="de-DE" sz="1800" b="1" dirty="0" smtClean="0"/>
              <a:t>eigenen Einrichtung</a:t>
            </a:r>
            <a:endParaRPr lang="de-DE" sz="1800" b="1" dirty="0"/>
          </a:p>
          <a:p>
            <a:endParaRPr lang="de-DE" sz="2800" b="1" dirty="0"/>
          </a:p>
        </p:txBody>
      </p:sp>
      <p:sp>
        <p:nvSpPr>
          <p:cNvPr id="36" name="Textplatzhalter 3"/>
          <p:cNvSpPr>
            <a:spLocks noGrp="1"/>
          </p:cNvSpPr>
          <p:nvPr>
            <p:ph type="body" sz="quarter" idx="13"/>
          </p:nvPr>
        </p:nvSpPr>
        <p:spPr>
          <a:xfrm>
            <a:off x="6077178" y="4548281"/>
            <a:ext cx="2412548" cy="1090934"/>
          </a:xfrm>
        </p:spPr>
        <p:txBody>
          <a:bodyPr/>
          <a:lstStyle/>
          <a:p>
            <a:r>
              <a:rPr lang="de-DE" sz="1800" b="1" dirty="0" smtClean="0"/>
              <a:t>Jährlicher Mittelabruf </a:t>
            </a:r>
          </a:p>
          <a:p>
            <a:r>
              <a:rPr lang="de-DE" sz="1800" b="1" dirty="0" smtClean="0"/>
              <a:t>für Mobilitätsprojekte</a:t>
            </a:r>
          </a:p>
          <a:p>
            <a:r>
              <a:rPr lang="de-DE" sz="1800" b="1" dirty="0" smtClean="0"/>
              <a:t>ohne Antrag</a:t>
            </a:r>
            <a:endParaRPr lang="de-DE" sz="2800" b="1" dirty="0"/>
          </a:p>
        </p:txBody>
      </p:sp>
      <p:sp>
        <p:nvSpPr>
          <p:cNvPr id="41" name="Textplatzhalter 3"/>
          <p:cNvSpPr>
            <a:spLocks noGrp="1"/>
          </p:cNvSpPr>
          <p:nvPr>
            <p:ph type="body" sz="quarter" idx="13"/>
          </p:nvPr>
        </p:nvSpPr>
        <p:spPr>
          <a:xfrm>
            <a:off x="6067552" y="5556939"/>
            <a:ext cx="2739563" cy="705837"/>
          </a:xfrm>
        </p:spPr>
        <p:txBody>
          <a:bodyPr/>
          <a:lstStyle/>
          <a:p>
            <a:r>
              <a:rPr lang="de-DE" sz="1800" b="1" dirty="0" smtClean="0"/>
              <a:t>Förderfähige Aktivitäten </a:t>
            </a:r>
          </a:p>
          <a:p>
            <a:r>
              <a:rPr lang="de-DE" sz="1800" b="1" dirty="0" smtClean="0"/>
              <a:t>wie Kurzzeitprojekte</a:t>
            </a:r>
            <a:endParaRPr lang="de-DE" sz="2800" b="1" dirty="0"/>
          </a:p>
        </p:txBody>
      </p:sp>
      <p:sp>
        <p:nvSpPr>
          <p:cNvPr id="11" name="Textfeld 10"/>
          <p:cNvSpPr txBox="1"/>
          <p:nvPr/>
        </p:nvSpPr>
        <p:spPr>
          <a:xfrm>
            <a:off x="1338832" y="6308725"/>
            <a:ext cx="3058851" cy="307777"/>
          </a:xfrm>
          <a:prstGeom prst="rect">
            <a:avLst/>
          </a:prstGeom>
          <a:noFill/>
        </p:spPr>
        <p:txBody>
          <a:bodyPr wrap="none" rtlCol="0">
            <a:spAutoFit/>
          </a:bodyPr>
          <a:lstStyle/>
          <a:p>
            <a:r>
              <a:rPr lang="de-DE" sz="1400" b="1" dirty="0" smtClean="0"/>
              <a:t>NEU: Einladung von Expert*innen</a:t>
            </a:r>
            <a:endParaRPr lang="de-DE" sz="1400" b="1" dirty="0"/>
          </a:p>
        </p:txBody>
      </p:sp>
      <p:sp>
        <p:nvSpPr>
          <p:cNvPr id="15" name="Rechteck 14"/>
          <p:cNvSpPr/>
          <p:nvPr/>
        </p:nvSpPr>
        <p:spPr>
          <a:xfrm>
            <a:off x="2339975" y="680309"/>
            <a:ext cx="5361023" cy="307777"/>
          </a:xfrm>
          <a:prstGeom prst="rect">
            <a:avLst/>
          </a:prstGeom>
        </p:spPr>
        <p:txBody>
          <a:bodyPr wrap="square">
            <a:spAutoFit/>
          </a:bodyPr>
          <a:lstStyle/>
          <a:p>
            <a:r>
              <a:rPr lang="de-DE" sz="1400" dirty="0">
                <a:hlinkClick r:id="rId4"/>
              </a:rPr>
              <a:t>https://</a:t>
            </a:r>
            <a:r>
              <a:rPr lang="de-DE" sz="1400" dirty="0" smtClean="0">
                <a:hlinkClick r:id="rId4"/>
              </a:rPr>
              <a:t>www.na-bibb.de/erasmus-erwachsenenbildung/mobilitaet</a:t>
            </a:r>
            <a:r>
              <a:rPr lang="de-DE" sz="1400" dirty="0" smtClean="0"/>
              <a:t> </a:t>
            </a:r>
            <a:endParaRPr lang="de-DE" sz="1400" dirty="0"/>
          </a:p>
        </p:txBody>
      </p:sp>
      <p:sp>
        <p:nvSpPr>
          <p:cNvPr id="28" name="Rechteck 27"/>
          <p:cNvSpPr/>
          <p:nvPr/>
        </p:nvSpPr>
        <p:spPr>
          <a:xfrm>
            <a:off x="6067552" y="6251469"/>
            <a:ext cx="2990113" cy="461665"/>
          </a:xfrm>
          <a:prstGeom prst="rect">
            <a:avLst/>
          </a:prstGeom>
        </p:spPr>
        <p:txBody>
          <a:bodyPr wrap="square">
            <a:spAutoFit/>
          </a:bodyPr>
          <a:lstStyle/>
          <a:p>
            <a:r>
              <a:rPr lang="de-DE" sz="1200" dirty="0">
                <a:hlinkClick r:id="rId5"/>
              </a:rPr>
              <a:t>https://webgate.ec.europa.eu/app-forms/af-ui-opportunities/#/</a:t>
            </a:r>
            <a:r>
              <a:rPr lang="de-DE" sz="1200" dirty="0" smtClean="0">
                <a:hlinkClick r:id="rId5"/>
              </a:rPr>
              <a:t>erasmus-plus</a:t>
            </a:r>
            <a:r>
              <a:rPr lang="de-DE" sz="1200" dirty="0" smtClean="0"/>
              <a:t> </a:t>
            </a:r>
            <a:endParaRPr lang="de-DE" sz="1200" dirty="0"/>
          </a:p>
        </p:txBody>
      </p:sp>
    </p:spTree>
    <p:extLst>
      <p:ext uri="{BB962C8B-B14F-4D97-AF65-F5344CB8AC3E}">
        <p14:creationId xmlns:p14="http://schemas.microsoft.com/office/powerpoint/2010/main" val="2684896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0" y="1432726"/>
            <a:ext cx="4695825" cy="3152775"/>
          </a:xfrm>
          <a:prstGeom prst="rect">
            <a:avLst/>
          </a:prstGeom>
        </p:spPr>
      </p:pic>
      <p:pic>
        <p:nvPicPr>
          <p:cNvPr id="7" name="Grafik 6"/>
          <p:cNvPicPr>
            <a:picLocks noChangeAspect="1"/>
          </p:cNvPicPr>
          <p:nvPr/>
        </p:nvPicPr>
        <p:blipFill>
          <a:blip r:embed="rId3"/>
          <a:stretch>
            <a:fillRect/>
          </a:stretch>
        </p:blipFill>
        <p:spPr>
          <a:xfrm>
            <a:off x="4566586" y="1500511"/>
            <a:ext cx="4457700" cy="3067050"/>
          </a:xfrm>
          <a:prstGeom prst="rect">
            <a:avLst/>
          </a:prstGeom>
        </p:spPr>
      </p:pic>
      <p:sp>
        <p:nvSpPr>
          <p:cNvPr id="8" name="Textplatzhalter 3"/>
          <p:cNvSpPr>
            <a:spLocks noGrp="1"/>
          </p:cNvSpPr>
          <p:nvPr>
            <p:ph type="body" sz="quarter" idx="13"/>
          </p:nvPr>
        </p:nvSpPr>
        <p:spPr>
          <a:xfrm>
            <a:off x="2005246" y="204375"/>
            <a:ext cx="5916345" cy="614212"/>
          </a:xfrm>
        </p:spPr>
        <p:txBody>
          <a:bodyPr/>
          <a:lstStyle/>
          <a:p>
            <a:r>
              <a:rPr lang="de-DE" sz="2800" b="1" dirty="0" smtClean="0"/>
              <a:t>Leitaktion</a:t>
            </a:r>
            <a:r>
              <a:rPr lang="de-DE" sz="2800" dirty="0" smtClean="0"/>
              <a:t> </a:t>
            </a:r>
            <a:r>
              <a:rPr lang="de-DE" sz="2800" b="1" dirty="0" smtClean="0"/>
              <a:t>2 Kooperationen (KA 2)</a:t>
            </a:r>
            <a:endParaRPr lang="de-DE" sz="2800" b="1" dirty="0"/>
          </a:p>
        </p:txBody>
      </p:sp>
      <p:cxnSp>
        <p:nvCxnSpPr>
          <p:cNvPr id="9" name="Gerade Verbindung mit Pfeil 8"/>
          <p:cNvCxnSpPr/>
          <p:nvPr/>
        </p:nvCxnSpPr>
        <p:spPr>
          <a:xfrm flipH="1">
            <a:off x="2438400" y="1081423"/>
            <a:ext cx="2128187" cy="451571"/>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Gerade Verbindung mit Pfeil 9"/>
          <p:cNvCxnSpPr/>
          <p:nvPr/>
        </p:nvCxnSpPr>
        <p:spPr>
          <a:xfrm>
            <a:off x="4566586" y="1081423"/>
            <a:ext cx="2145364" cy="451571"/>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5" name="Rechteck 14"/>
          <p:cNvSpPr/>
          <p:nvPr/>
        </p:nvSpPr>
        <p:spPr>
          <a:xfrm>
            <a:off x="117475" y="4577018"/>
            <a:ext cx="4572000" cy="1754326"/>
          </a:xfrm>
          <a:prstGeom prst="rect">
            <a:avLst/>
          </a:prstGeom>
        </p:spPr>
        <p:txBody>
          <a:bodyPr>
            <a:spAutoFit/>
          </a:bodyPr>
          <a:lstStyle/>
          <a:p>
            <a:pPr marL="285750" indent="-285750">
              <a:buFont typeface="Wingdings" panose="05000000000000000000" pitchFamily="2" charset="2"/>
              <a:buChar char="Ø"/>
            </a:pPr>
            <a:r>
              <a:rPr lang="de-DE" b="1" dirty="0"/>
              <a:t>Anzahl der Partner</a:t>
            </a:r>
            <a:r>
              <a:rPr lang="de-DE" dirty="0"/>
              <a:t>: mind. 2 Einrichtungen aus 2 </a:t>
            </a:r>
            <a:r>
              <a:rPr lang="de-DE" dirty="0" smtClean="0"/>
              <a:t>Programmländern</a:t>
            </a:r>
          </a:p>
          <a:p>
            <a:pPr marL="285750" indent="-285750">
              <a:buFont typeface="Wingdings" panose="05000000000000000000" pitchFamily="2" charset="2"/>
              <a:buChar char="Ø"/>
            </a:pPr>
            <a:r>
              <a:rPr lang="de-DE" b="1" dirty="0" smtClean="0"/>
              <a:t>Projektdauer</a:t>
            </a:r>
            <a:r>
              <a:rPr lang="de-DE" b="1" dirty="0"/>
              <a:t>:</a:t>
            </a:r>
            <a:r>
              <a:rPr lang="de-DE" dirty="0"/>
              <a:t> 6 bis 24 </a:t>
            </a:r>
            <a:r>
              <a:rPr lang="de-DE" dirty="0" smtClean="0"/>
              <a:t>Monate</a:t>
            </a:r>
          </a:p>
          <a:p>
            <a:pPr marL="285750" indent="-285750">
              <a:buFont typeface="Wingdings" panose="05000000000000000000" pitchFamily="2" charset="2"/>
              <a:buChar char="Ø"/>
            </a:pPr>
            <a:r>
              <a:rPr lang="de-DE" b="1" dirty="0" smtClean="0"/>
              <a:t>Fördersumme pauschal </a:t>
            </a:r>
            <a:r>
              <a:rPr lang="de-DE" b="1" dirty="0"/>
              <a:t>pro </a:t>
            </a:r>
            <a:r>
              <a:rPr lang="de-DE" b="1" dirty="0" smtClean="0"/>
              <a:t>Projekt – </a:t>
            </a:r>
            <a:r>
              <a:rPr lang="de-DE" dirty="0" smtClean="0"/>
              <a:t>gemäß eigener Einschätzung ohne Kalkulation: 30.000 oder 60.000 Euro</a:t>
            </a:r>
            <a:endParaRPr lang="de-DE" dirty="0"/>
          </a:p>
        </p:txBody>
      </p:sp>
      <p:sp>
        <p:nvSpPr>
          <p:cNvPr id="23" name="Rechteck 22"/>
          <p:cNvSpPr/>
          <p:nvPr/>
        </p:nvSpPr>
        <p:spPr>
          <a:xfrm>
            <a:off x="4678363" y="4577018"/>
            <a:ext cx="4425171" cy="1754326"/>
          </a:xfrm>
          <a:prstGeom prst="rect">
            <a:avLst/>
          </a:prstGeom>
        </p:spPr>
        <p:txBody>
          <a:bodyPr wrap="square">
            <a:spAutoFit/>
          </a:bodyPr>
          <a:lstStyle/>
          <a:p>
            <a:pPr marL="285750" indent="-285750">
              <a:buFont typeface="Wingdings" panose="05000000000000000000" pitchFamily="2" charset="2"/>
              <a:buChar char="Ø"/>
            </a:pPr>
            <a:r>
              <a:rPr lang="de-DE" b="1" dirty="0"/>
              <a:t>Anzahl der Partner: </a:t>
            </a:r>
            <a:r>
              <a:rPr lang="de-DE" dirty="0" smtClean="0"/>
              <a:t>mind</a:t>
            </a:r>
            <a:r>
              <a:rPr lang="de-DE" dirty="0"/>
              <a:t>. 3 Einrichtungen aus 3 </a:t>
            </a:r>
            <a:r>
              <a:rPr lang="de-DE" dirty="0" smtClean="0"/>
              <a:t>Programmländern </a:t>
            </a:r>
          </a:p>
          <a:p>
            <a:pPr marL="285750" indent="-285750">
              <a:buFont typeface="Wingdings" panose="05000000000000000000" pitchFamily="2" charset="2"/>
              <a:buChar char="Ø"/>
            </a:pPr>
            <a:r>
              <a:rPr lang="de-DE" b="1" dirty="0" smtClean="0"/>
              <a:t>Projektdauer</a:t>
            </a:r>
            <a:r>
              <a:rPr lang="de-DE" b="1" dirty="0"/>
              <a:t>: </a:t>
            </a:r>
            <a:r>
              <a:rPr lang="de-DE" dirty="0"/>
              <a:t>12 bis 36 Monate </a:t>
            </a:r>
            <a:endParaRPr lang="de-DE" dirty="0" smtClean="0"/>
          </a:p>
          <a:p>
            <a:pPr marL="285750" indent="-285750">
              <a:buFont typeface="Wingdings" panose="05000000000000000000" pitchFamily="2" charset="2"/>
              <a:buChar char="Ø"/>
            </a:pPr>
            <a:r>
              <a:rPr lang="de-DE" b="1" dirty="0" smtClean="0"/>
              <a:t>Fördersumme </a:t>
            </a:r>
            <a:r>
              <a:rPr lang="de-DE" b="1" dirty="0"/>
              <a:t>pro </a:t>
            </a:r>
            <a:r>
              <a:rPr lang="de-DE" b="1" dirty="0" smtClean="0"/>
              <a:t>Projekt </a:t>
            </a:r>
            <a:r>
              <a:rPr lang="de-DE" b="1" dirty="0"/>
              <a:t>–</a:t>
            </a:r>
            <a:r>
              <a:rPr lang="de-DE" b="1" dirty="0" smtClean="0"/>
              <a:t> </a:t>
            </a:r>
            <a:r>
              <a:rPr lang="de-DE" dirty="0" smtClean="0"/>
              <a:t>kalkuliert gemäß Fördersätzen für geplante Aktivitäten:</a:t>
            </a:r>
            <a:r>
              <a:rPr lang="de-DE" b="1" dirty="0" smtClean="0"/>
              <a:t> </a:t>
            </a:r>
            <a:r>
              <a:rPr lang="de-DE" dirty="0" smtClean="0"/>
              <a:t>100.000 </a:t>
            </a:r>
            <a:r>
              <a:rPr lang="de-DE" dirty="0"/>
              <a:t>bis 400.000 Euro</a:t>
            </a:r>
          </a:p>
        </p:txBody>
      </p:sp>
      <p:sp>
        <p:nvSpPr>
          <p:cNvPr id="11" name="Rechteck 10"/>
          <p:cNvSpPr/>
          <p:nvPr/>
        </p:nvSpPr>
        <p:spPr>
          <a:xfrm>
            <a:off x="1547918" y="747872"/>
            <a:ext cx="7018566" cy="276999"/>
          </a:xfrm>
          <a:prstGeom prst="rect">
            <a:avLst/>
          </a:prstGeom>
        </p:spPr>
        <p:txBody>
          <a:bodyPr wrap="square">
            <a:spAutoFit/>
          </a:bodyPr>
          <a:lstStyle/>
          <a:p>
            <a:r>
              <a:rPr lang="de-DE" sz="1200" dirty="0">
                <a:hlinkClick r:id="rId4"/>
              </a:rPr>
              <a:t>https://</a:t>
            </a:r>
            <a:r>
              <a:rPr lang="de-DE" sz="1200" dirty="0" smtClean="0">
                <a:hlinkClick r:id="rId4"/>
              </a:rPr>
              <a:t>www.na-bibb.de/erasmus-erwachsenenbildung/partnerschaften-fuer-eine-zusammenarbeit</a:t>
            </a:r>
            <a:r>
              <a:rPr lang="de-DE" sz="1200" dirty="0" smtClean="0"/>
              <a:t> </a:t>
            </a:r>
            <a:endParaRPr lang="de-DE" sz="1200" dirty="0"/>
          </a:p>
        </p:txBody>
      </p:sp>
      <p:sp>
        <p:nvSpPr>
          <p:cNvPr id="24" name="Rechteck 23"/>
          <p:cNvSpPr/>
          <p:nvPr/>
        </p:nvSpPr>
        <p:spPr>
          <a:xfrm>
            <a:off x="1951322" y="6354315"/>
            <a:ext cx="5230528" cy="276999"/>
          </a:xfrm>
          <a:prstGeom prst="rect">
            <a:avLst/>
          </a:prstGeom>
        </p:spPr>
        <p:txBody>
          <a:bodyPr wrap="square">
            <a:spAutoFit/>
          </a:bodyPr>
          <a:lstStyle/>
          <a:p>
            <a:r>
              <a:rPr lang="de-DE" sz="1200" dirty="0" smtClean="0">
                <a:hlinkClick r:id="rId5"/>
              </a:rPr>
              <a:t>https</a:t>
            </a:r>
            <a:r>
              <a:rPr lang="de-DE" sz="1200" dirty="0">
                <a:hlinkClick r:id="rId5"/>
              </a:rPr>
              <a:t>://webgate.ec.europa.eu/app-forms/af-ui-opportunities/#/</a:t>
            </a:r>
            <a:r>
              <a:rPr lang="de-DE" sz="1200" dirty="0" smtClean="0">
                <a:hlinkClick r:id="rId5"/>
              </a:rPr>
              <a:t>erasmus-plus</a:t>
            </a:r>
            <a:r>
              <a:rPr lang="de-DE" sz="1200" dirty="0" smtClean="0"/>
              <a:t> </a:t>
            </a:r>
            <a:endParaRPr lang="de-DE" sz="1200" dirty="0"/>
          </a:p>
        </p:txBody>
      </p:sp>
    </p:spTree>
    <p:extLst>
      <p:ext uri="{BB962C8B-B14F-4D97-AF65-F5344CB8AC3E}">
        <p14:creationId xmlns:p14="http://schemas.microsoft.com/office/powerpoint/2010/main" val="1470125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4"/>
          </p:nvPr>
        </p:nvSpPr>
        <p:spPr>
          <a:xfrm>
            <a:off x="1891856" y="1466842"/>
            <a:ext cx="6308868" cy="1015663"/>
          </a:xfrm>
        </p:spPr>
        <p:txBody>
          <a:bodyPr/>
          <a:lstStyle/>
          <a:p>
            <a:r>
              <a:rPr lang="de-DE" b="1" dirty="0"/>
              <a:t>Erasmus+ KA1 Mobilität Zielgruppe </a:t>
            </a:r>
            <a:r>
              <a:rPr lang="de-DE" b="1" dirty="0" smtClean="0"/>
              <a:t>Lernende</a:t>
            </a:r>
          </a:p>
          <a:p>
            <a:r>
              <a:rPr lang="de-DE" b="1" dirty="0" smtClean="0"/>
              <a:t>Erasmus+ KA 2 Kleinere Partnerschaften</a:t>
            </a:r>
            <a:endParaRPr lang="de-DE" b="1" dirty="0"/>
          </a:p>
        </p:txBody>
      </p:sp>
      <p:pic>
        <p:nvPicPr>
          <p:cNvPr id="6" name="Grafik 5"/>
          <p:cNvPicPr>
            <a:picLocks noChangeAspect="1"/>
          </p:cNvPicPr>
          <p:nvPr/>
        </p:nvPicPr>
        <p:blipFill>
          <a:blip r:embed="rId2"/>
          <a:stretch>
            <a:fillRect/>
          </a:stretch>
        </p:blipFill>
        <p:spPr>
          <a:xfrm>
            <a:off x="3474705" y="197524"/>
            <a:ext cx="2337465" cy="602576"/>
          </a:xfrm>
          <a:prstGeom prst="rect">
            <a:avLst/>
          </a:prstGeom>
        </p:spPr>
      </p:pic>
      <p:sp>
        <p:nvSpPr>
          <p:cNvPr id="7" name="Rechteck 6"/>
          <p:cNvSpPr/>
          <p:nvPr/>
        </p:nvSpPr>
        <p:spPr>
          <a:xfrm>
            <a:off x="274513" y="803057"/>
            <a:ext cx="8547341" cy="646331"/>
          </a:xfrm>
          <a:prstGeom prst="rect">
            <a:avLst/>
          </a:prstGeom>
        </p:spPr>
        <p:txBody>
          <a:bodyPr wrap="none">
            <a:spAutoFit/>
          </a:bodyPr>
          <a:lstStyle/>
          <a:p>
            <a:pPr lvl="0" algn="ctr">
              <a:lnSpc>
                <a:spcPct val="150000"/>
              </a:lnSpc>
            </a:pPr>
            <a:r>
              <a:rPr lang="de-DE" sz="2400" b="1" dirty="0" smtClean="0"/>
              <a:t>2023: NA BIBB will den Einbezug von Lernenden stärken </a:t>
            </a:r>
            <a:endParaRPr lang="de-DE" sz="2400" b="1" dirty="0"/>
          </a:p>
        </p:txBody>
      </p:sp>
      <p:sp>
        <p:nvSpPr>
          <p:cNvPr id="8" name="Rechteck 7"/>
          <p:cNvSpPr/>
          <p:nvPr/>
        </p:nvSpPr>
        <p:spPr>
          <a:xfrm>
            <a:off x="347133" y="2332616"/>
            <a:ext cx="8610600" cy="4329390"/>
          </a:xfrm>
          <a:prstGeom prst="rect">
            <a:avLst/>
          </a:prstGeom>
        </p:spPr>
        <p:txBody>
          <a:bodyPr wrap="square">
            <a:spAutoFit/>
          </a:bodyPr>
          <a:lstStyle/>
          <a:p>
            <a:r>
              <a:rPr lang="de-DE" b="1" dirty="0"/>
              <a:t>Definition </a:t>
            </a:r>
            <a:r>
              <a:rPr lang="de-DE" b="1" dirty="0" smtClean="0"/>
              <a:t>Lernende:</a:t>
            </a:r>
          </a:p>
          <a:p>
            <a:r>
              <a:rPr lang="de-DE" dirty="0" smtClean="0"/>
              <a:t>Förderfähige </a:t>
            </a:r>
            <a:r>
              <a:rPr lang="de-DE" dirty="0"/>
              <a:t>Teilnehmende in der Lernmobilität sind alle erwachsenen, </a:t>
            </a:r>
            <a:r>
              <a:rPr lang="de-DE" dirty="0" smtClean="0"/>
              <a:t>benachteiligten Lernende mit </a:t>
            </a:r>
            <a:r>
              <a:rPr lang="de-DE" dirty="0"/>
              <a:t>geringeren Teilhabechancen an Bildungsangeboten. </a:t>
            </a:r>
            <a:endParaRPr lang="de-DE" dirty="0" smtClean="0"/>
          </a:p>
          <a:p>
            <a:endParaRPr lang="de-DE" dirty="0"/>
          </a:p>
          <a:p>
            <a:r>
              <a:rPr lang="de-DE" b="1" dirty="0" smtClean="0"/>
              <a:t>Mögliche </a:t>
            </a:r>
            <a:r>
              <a:rPr lang="de-DE" b="1" dirty="0"/>
              <a:t>Gründe für erschwerte Bedingungen: </a:t>
            </a:r>
            <a:endParaRPr lang="de-DE" b="1" dirty="0" smtClean="0"/>
          </a:p>
          <a:p>
            <a:endParaRPr lang="de-DE" sz="1000" b="1" dirty="0" smtClean="0"/>
          </a:p>
          <a:p>
            <a:pPr>
              <a:spcAft>
                <a:spcPts val="400"/>
              </a:spcAft>
            </a:pPr>
            <a:r>
              <a:rPr lang="de-DE" dirty="0" smtClean="0"/>
              <a:t>• </a:t>
            </a:r>
            <a:r>
              <a:rPr lang="de-DE" dirty="0"/>
              <a:t>eine wirtschaftlich prekäre </a:t>
            </a:r>
            <a:r>
              <a:rPr lang="de-DE" dirty="0" smtClean="0"/>
              <a:t>Situation</a:t>
            </a:r>
            <a:endParaRPr lang="de-DE" dirty="0"/>
          </a:p>
          <a:p>
            <a:pPr>
              <a:spcAft>
                <a:spcPts val="400"/>
              </a:spcAft>
            </a:pPr>
            <a:r>
              <a:rPr lang="de-DE" dirty="0" smtClean="0"/>
              <a:t>• </a:t>
            </a:r>
            <a:r>
              <a:rPr lang="de-DE" dirty="0"/>
              <a:t>soziale </a:t>
            </a:r>
            <a:r>
              <a:rPr lang="de-DE" dirty="0" smtClean="0"/>
              <a:t>Ungleichheit</a:t>
            </a:r>
            <a:endParaRPr lang="de-DE" dirty="0"/>
          </a:p>
          <a:p>
            <a:pPr>
              <a:spcAft>
                <a:spcPts val="400"/>
              </a:spcAft>
            </a:pPr>
            <a:r>
              <a:rPr lang="de-DE" dirty="0" smtClean="0"/>
              <a:t>• </a:t>
            </a:r>
            <a:r>
              <a:rPr lang="de-DE" dirty="0"/>
              <a:t>kulturelle </a:t>
            </a:r>
            <a:r>
              <a:rPr lang="de-DE" dirty="0" smtClean="0"/>
              <a:t>Unterschiede</a:t>
            </a:r>
            <a:endParaRPr lang="de-DE" dirty="0"/>
          </a:p>
          <a:p>
            <a:pPr>
              <a:spcAft>
                <a:spcPts val="400"/>
              </a:spcAft>
            </a:pPr>
            <a:r>
              <a:rPr lang="de-DE" dirty="0" smtClean="0"/>
              <a:t>• </a:t>
            </a:r>
            <a:r>
              <a:rPr lang="de-DE" dirty="0"/>
              <a:t>geografische </a:t>
            </a:r>
            <a:r>
              <a:rPr lang="de-DE" dirty="0" smtClean="0"/>
              <a:t>Hindernisse</a:t>
            </a:r>
            <a:endParaRPr lang="de-DE" dirty="0"/>
          </a:p>
          <a:p>
            <a:pPr>
              <a:spcAft>
                <a:spcPts val="400"/>
              </a:spcAft>
            </a:pPr>
            <a:r>
              <a:rPr lang="de-DE" dirty="0" smtClean="0"/>
              <a:t>• </a:t>
            </a:r>
            <a:r>
              <a:rPr lang="de-DE" dirty="0"/>
              <a:t>gesundheitliche </a:t>
            </a:r>
            <a:r>
              <a:rPr lang="de-DE" dirty="0" smtClean="0"/>
              <a:t>Einschränkungen</a:t>
            </a:r>
            <a:endParaRPr lang="de-DE" dirty="0"/>
          </a:p>
          <a:p>
            <a:pPr>
              <a:spcAft>
                <a:spcPts val="400"/>
              </a:spcAft>
            </a:pPr>
            <a:r>
              <a:rPr lang="de-DE" dirty="0" smtClean="0"/>
              <a:t>• </a:t>
            </a:r>
            <a:r>
              <a:rPr lang="de-DE" dirty="0"/>
              <a:t>körperliche oder geistige </a:t>
            </a:r>
            <a:r>
              <a:rPr lang="de-DE" dirty="0" smtClean="0"/>
              <a:t>Behinderung</a:t>
            </a:r>
            <a:endParaRPr lang="de-DE" dirty="0"/>
          </a:p>
          <a:p>
            <a:pPr>
              <a:spcAft>
                <a:spcPts val="400"/>
              </a:spcAft>
            </a:pPr>
            <a:r>
              <a:rPr lang="de-DE" dirty="0" smtClean="0"/>
              <a:t>• Lernschwierigkeiten</a:t>
            </a:r>
          </a:p>
          <a:p>
            <a:pPr>
              <a:spcAft>
                <a:spcPts val="400"/>
              </a:spcAft>
            </a:pPr>
            <a:r>
              <a:rPr lang="de-DE" dirty="0" smtClean="0"/>
              <a:t>• </a:t>
            </a:r>
            <a:r>
              <a:rPr lang="de-DE" dirty="0"/>
              <a:t>ein Migrationshintergrund</a:t>
            </a:r>
          </a:p>
        </p:txBody>
      </p:sp>
    </p:spTree>
    <p:extLst>
      <p:ext uri="{BB962C8B-B14F-4D97-AF65-F5344CB8AC3E}">
        <p14:creationId xmlns:p14="http://schemas.microsoft.com/office/powerpoint/2010/main" val="1794642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4"/>
          </p:nvPr>
        </p:nvSpPr>
        <p:spPr>
          <a:xfrm>
            <a:off x="298017" y="1108254"/>
            <a:ext cx="8259042" cy="5093702"/>
          </a:xfrm>
        </p:spPr>
        <p:txBody>
          <a:bodyPr/>
          <a:lstStyle/>
          <a:p>
            <a:r>
              <a:rPr lang="de-DE" b="1" dirty="0"/>
              <a:t>Welche Teilnehmer*innen kommen als Lernende für den Einbezug in </a:t>
            </a:r>
            <a:r>
              <a:rPr lang="de-DE" b="1" dirty="0" smtClean="0"/>
              <a:t>Mobilitätsprojekte </a:t>
            </a:r>
            <a:r>
              <a:rPr lang="de-DE" b="1" dirty="0"/>
              <a:t>und </a:t>
            </a:r>
            <a:r>
              <a:rPr lang="de-DE" b="1" dirty="0" smtClean="0"/>
              <a:t>Kleinere </a:t>
            </a:r>
            <a:r>
              <a:rPr lang="de-DE" b="1" dirty="0"/>
              <a:t>Partnerschaften in Bayern infrage?</a:t>
            </a:r>
          </a:p>
          <a:p>
            <a:pPr algn="ctr"/>
            <a:endParaRPr lang="de-DE" b="1" dirty="0"/>
          </a:p>
          <a:p>
            <a:pPr marL="285750" indent="-285750">
              <a:spcAft>
                <a:spcPts val="600"/>
              </a:spcAft>
              <a:buFont typeface="Arial" panose="020B0604020202020204" pitchFamily="34" charset="0"/>
              <a:buChar char="•"/>
            </a:pPr>
            <a:r>
              <a:rPr lang="de-DE" sz="1800" dirty="0" smtClean="0"/>
              <a:t>Alle </a:t>
            </a:r>
            <a:r>
              <a:rPr lang="de-DE" sz="1800" dirty="0"/>
              <a:t>T</a:t>
            </a:r>
            <a:r>
              <a:rPr lang="de-DE" sz="1800" dirty="0" smtClean="0"/>
              <a:t>eilnehmer*innen an Alpha+ Kursen</a:t>
            </a:r>
          </a:p>
          <a:p>
            <a:pPr marL="285750" indent="-285750">
              <a:spcAft>
                <a:spcPts val="600"/>
              </a:spcAft>
              <a:buFont typeface="Arial" panose="020B0604020202020204" pitchFamily="34" charset="0"/>
              <a:buChar char="•"/>
            </a:pPr>
            <a:r>
              <a:rPr lang="de-DE" sz="1800" dirty="0" smtClean="0"/>
              <a:t>Alle </a:t>
            </a:r>
            <a:r>
              <a:rPr lang="de-DE" sz="1800" dirty="0"/>
              <a:t>T</a:t>
            </a:r>
            <a:r>
              <a:rPr lang="de-DE" sz="1800" dirty="0" smtClean="0"/>
              <a:t>eilnehmer*innen an Kursen zur Vorbereitung auf Schulabschlüsse</a:t>
            </a:r>
          </a:p>
          <a:p>
            <a:pPr marL="285750" indent="-285750">
              <a:spcAft>
                <a:spcPts val="600"/>
              </a:spcAft>
              <a:buFont typeface="Arial" panose="020B0604020202020204" pitchFamily="34" charset="0"/>
              <a:buChar char="•"/>
            </a:pPr>
            <a:r>
              <a:rPr lang="de-DE" sz="1800" dirty="0" smtClean="0"/>
              <a:t>Alle </a:t>
            </a:r>
            <a:r>
              <a:rPr lang="de-DE" sz="1800" dirty="0"/>
              <a:t>T</a:t>
            </a:r>
            <a:r>
              <a:rPr lang="de-DE" sz="1800" dirty="0" smtClean="0"/>
              <a:t>eilnehmer*innen an Lernangeboten in Kooperationen z.B. mit der Lebenshilfe (inklusive </a:t>
            </a:r>
            <a:r>
              <a:rPr lang="de-DE" sz="1800" dirty="0" err="1" smtClean="0"/>
              <a:t>vhs</a:t>
            </a:r>
            <a:r>
              <a:rPr lang="de-DE" sz="1800" dirty="0" smtClean="0"/>
              <a:t>) oder Migrationsdiensten oder Förderschulen …</a:t>
            </a:r>
          </a:p>
          <a:p>
            <a:pPr marL="285750" indent="-285750">
              <a:spcAft>
                <a:spcPts val="600"/>
              </a:spcAft>
              <a:buFont typeface="Arial" panose="020B0604020202020204" pitchFamily="34" charset="0"/>
              <a:buChar char="•"/>
            </a:pPr>
            <a:r>
              <a:rPr lang="de-DE" sz="1800" dirty="0" smtClean="0"/>
              <a:t>Alle Teilnehmer*innen, die von Ausgrenzung </a:t>
            </a:r>
            <a:r>
              <a:rPr lang="de-DE" sz="1800" dirty="0"/>
              <a:t>jeglicher Art betroffen oder bedroht </a:t>
            </a:r>
            <a:r>
              <a:rPr lang="de-DE" sz="1800" dirty="0" smtClean="0"/>
              <a:t>sind, und für die deshalb  Lernangebote eingerichtet wurden, die integrativ und interkulturell gestaltet sind für Erwachsene mit (und ohne) Migrationshintergrund …</a:t>
            </a:r>
          </a:p>
          <a:p>
            <a:pPr marL="285750" indent="-285750">
              <a:spcAft>
                <a:spcPts val="600"/>
              </a:spcAft>
              <a:buFont typeface="Arial" panose="020B0604020202020204" pitchFamily="34" charset="0"/>
              <a:buChar char="•"/>
            </a:pPr>
            <a:r>
              <a:rPr lang="de-DE" sz="1800" dirty="0" smtClean="0"/>
              <a:t>… Welche Angebote führen Sie durch?</a:t>
            </a:r>
          </a:p>
          <a:p>
            <a:r>
              <a:rPr lang="de-DE" sz="1800" dirty="0" smtClean="0"/>
              <a:t> </a:t>
            </a:r>
            <a:endParaRPr lang="de-DE" b="1" dirty="0" smtClean="0"/>
          </a:p>
          <a:p>
            <a:r>
              <a:rPr lang="de-DE" b="1" dirty="0" smtClean="0"/>
              <a:t>Lassen Sie sich im Programmbereich Grundbildung und im Projekt Alpha-Kooperativ Transfer beraten!</a:t>
            </a:r>
          </a:p>
        </p:txBody>
      </p:sp>
      <p:pic>
        <p:nvPicPr>
          <p:cNvPr id="6" name="Grafik 5"/>
          <p:cNvPicPr>
            <a:picLocks noChangeAspect="1"/>
          </p:cNvPicPr>
          <p:nvPr/>
        </p:nvPicPr>
        <p:blipFill>
          <a:blip r:embed="rId2"/>
          <a:stretch>
            <a:fillRect/>
          </a:stretch>
        </p:blipFill>
        <p:spPr>
          <a:xfrm>
            <a:off x="3474705" y="197524"/>
            <a:ext cx="2337465" cy="602576"/>
          </a:xfrm>
          <a:prstGeom prst="rect">
            <a:avLst/>
          </a:prstGeom>
        </p:spPr>
      </p:pic>
    </p:spTree>
    <p:extLst>
      <p:ext uri="{BB962C8B-B14F-4D97-AF65-F5344CB8AC3E}">
        <p14:creationId xmlns:p14="http://schemas.microsoft.com/office/powerpoint/2010/main" val="2332150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4"/>
          </p:nvPr>
        </p:nvSpPr>
        <p:spPr>
          <a:xfrm>
            <a:off x="365844" y="2096562"/>
            <a:ext cx="8259042" cy="4493538"/>
          </a:xfrm>
        </p:spPr>
        <p:txBody>
          <a:bodyPr/>
          <a:lstStyle/>
          <a:p>
            <a:r>
              <a:rPr lang="de-DE" sz="1800" dirty="0"/>
              <a:t>Grundbildung wird hier verstanden als die Vermittlung grundlegender Fähigkeiten, die ein Mindestmaß an gesellschaftlicher Teilhabe ermöglichen, insbesondere die Anwendung von Schriftsprachlichkeit im (beruflichen) Alltag</a:t>
            </a:r>
            <a:r>
              <a:rPr lang="de-DE" sz="1800" dirty="0" smtClean="0"/>
              <a:t>.</a:t>
            </a:r>
          </a:p>
          <a:p>
            <a:endParaRPr lang="de-DE" sz="1800" dirty="0"/>
          </a:p>
          <a:p>
            <a:r>
              <a:rPr lang="de-DE" sz="1800" dirty="0"/>
              <a:t>Es geht dabei nicht nur um Lesen und Schreiben: Grundbildung ist eingebettet in alltagsrelevante Themen wie unter </a:t>
            </a:r>
            <a:r>
              <a:rPr lang="de-DE" sz="1800" dirty="0" smtClean="0"/>
              <a:t>anderem</a:t>
            </a:r>
          </a:p>
          <a:p>
            <a:endParaRPr lang="de-DE" sz="1800" dirty="0"/>
          </a:p>
          <a:p>
            <a:pPr marL="342900" indent="-342900">
              <a:buFont typeface="Arial" panose="020B0604020202020204" pitchFamily="34" charset="0"/>
              <a:buChar char="•"/>
            </a:pPr>
            <a:r>
              <a:rPr lang="de-DE" sz="1800" dirty="0"/>
              <a:t>G</a:t>
            </a:r>
            <a:r>
              <a:rPr lang="de-DE" sz="1800" dirty="0" smtClean="0"/>
              <a:t>esundheitliche Bildung</a:t>
            </a:r>
            <a:endParaRPr lang="de-DE" sz="1800" dirty="0"/>
          </a:p>
          <a:p>
            <a:pPr marL="342900" indent="-342900">
              <a:buFont typeface="Arial" panose="020B0604020202020204" pitchFamily="34" charset="0"/>
              <a:buChar char="•"/>
            </a:pPr>
            <a:r>
              <a:rPr lang="de-DE" sz="1800" dirty="0"/>
              <a:t>Rechnen und finanzielle </a:t>
            </a:r>
            <a:r>
              <a:rPr lang="de-DE" sz="1800" dirty="0" smtClean="0"/>
              <a:t>Grundbildung</a:t>
            </a:r>
            <a:endParaRPr lang="de-DE" sz="1800" dirty="0"/>
          </a:p>
          <a:p>
            <a:pPr marL="342900" indent="-342900">
              <a:buFont typeface="Arial" panose="020B0604020202020204" pitchFamily="34" charset="0"/>
              <a:buChar char="•"/>
            </a:pPr>
            <a:r>
              <a:rPr lang="de-DE" sz="1800" dirty="0"/>
              <a:t>P</a:t>
            </a:r>
            <a:r>
              <a:rPr lang="de-DE" sz="1800" dirty="0" smtClean="0"/>
              <a:t>olitische Bildung</a:t>
            </a:r>
            <a:endParaRPr lang="de-DE" sz="1800" dirty="0"/>
          </a:p>
          <a:p>
            <a:pPr marL="342900" indent="-342900">
              <a:buFont typeface="Arial" panose="020B0604020202020204" pitchFamily="34" charset="0"/>
              <a:buChar char="•"/>
            </a:pPr>
            <a:r>
              <a:rPr lang="de-DE" sz="1800" dirty="0"/>
              <a:t>Umgang mit neuen </a:t>
            </a:r>
            <a:r>
              <a:rPr lang="de-DE" sz="1800" dirty="0" smtClean="0"/>
              <a:t>Medien</a:t>
            </a:r>
            <a:endParaRPr lang="de-DE" sz="1800" dirty="0"/>
          </a:p>
          <a:p>
            <a:pPr marL="342900" indent="-342900">
              <a:buFont typeface="Arial" panose="020B0604020202020204" pitchFamily="34" charset="0"/>
              <a:buChar char="•"/>
            </a:pPr>
            <a:r>
              <a:rPr lang="de-DE" sz="1800" dirty="0"/>
              <a:t>Lernen </a:t>
            </a:r>
            <a:r>
              <a:rPr lang="de-DE" sz="1800" dirty="0" err="1" smtClean="0"/>
              <a:t>lernen</a:t>
            </a:r>
            <a:endParaRPr lang="de-DE" sz="1800" dirty="0"/>
          </a:p>
          <a:p>
            <a:pPr marL="342900" indent="-342900">
              <a:buFont typeface="Arial" panose="020B0604020202020204" pitchFamily="34" charset="0"/>
              <a:buChar char="•"/>
            </a:pPr>
            <a:r>
              <a:rPr lang="de-DE" sz="1800" dirty="0" smtClean="0"/>
              <a:t>Sozialkompetenzen</a:t>
            </a:r>
          </a:p>
          <a:p>
            <a:endParaRPr lang="de-DE" sz="1200" b="1" dirty="0" smtClean="0"/>
          </a:p>
          <a:p>
            <a:endParaRPr lang="de-DE" sz="1200" b="1" dirty="0" smtClean="0"/>
          </a:p>
          <a:p>
            <a:r>
              <a:rPr lang="de-DE" sz="1400" b="1" dirty="0" smtClean="0"/>
              <a:t>Dies entspricht in Gänze den Lernkonzepten Alpha-Kooperativ </a:t>
            </a:r>
            <a:r>
              <a:rPr lang="de-DE" sz="1400" b="1" dirty="0"/>
              <a:t>und </a:t>
            </a:r>
            <a:r>
              <a:rPr lang="de-DE" sz="1400" b="1" dirty="0" smtClean="0"/>
              <a:t>Transfer, Konzepte unter:  </a:t>
            </a:r>
            <a:r>
              <a:rPr lang="de-DE" sz="1400" b="1" dirty="0">
                <a:hlinkClick r:id="rId2"/>
              </a:rPr>
              <a:t>https://</a:t>
            </a:r>
            <a:r>
              <a:rPr lang="de-DE" sz="1400" b="1" dirty="0" smtClean="0">
                <a:hlinkClick r:id="rId2"/>
              </a:rPr>
              <a:t>cloud.vhs-bayern.de/s/QGb2AfXm8TfnKDC</a:t>
            </a:r>
            <a:r>
              <a:rPr lang="de-DE" sz="1400" b="1" dirty="0" smtClean="0"/>
              <a:t> </a:t>
            </a:r>
            <a:endParaRPr lang="de-DE" sz="1400" b="1" dirty="0"/>
          </a:p>
        </p:txBody>
      </p:sp>
      <p:pic>
        <p:nvPicPr>
          <p:cNvPr id="6" name="Grafik 5"/>
          <p:cNvPicPr>
            <a:picLocks noChangeAspect="1"/>
          </p:cNvPicPr>
          <p:nvPr/>
        </p:nvPicPr>
        <p:blipFill>
          <a:blip r:embed="rId3"/>
          <a:stretch>
            <a:fillRect/>
          </a:stretch>
        </p:blipFill>
        <p:spPr>
          <a:xfrm>
            <a:off x="3474705" y="197524"/>
            <a:ext cx="2337465" cy="602576"/>
          </a:xfrm>
          <a:prstGeom prst="rect">
            <a:avLst/>
          </a:prstGeom>
        </p:spPr>
      </p:pic>
      <p:sp>
        <p:nvSpPr>
          <p:cNvPr id="7" name="Rechteck 6"/>
          <p:cNvSpPr/>
          <p:nvPr/>
        </p:nvSpPr>
        <p:spPr>
          <a:xfrm>
            <a:off x="347133" y="1040912"/>
            <a:ext cx="8330565" cy="923330"/>
          </a:xfrm>
          <a:prstGeom prst="rect">
            <a:avLst/>
          </a:prstGeom>
        </p:spPr>
        <p:txBody>
          <a:bodyPr wrap="square">
            <a:spAutoFit/>
          </a:bodyPr>
          <a:lstStyle/>
          <a:p>
            <a:pPr algn="ctr"/>
            <a:r>
              <a:rPr lang="de-DE" dirty="0"/>
              <a:t>Definition von </a:t>
            </a:r>
            <a:r>
              <a:rPr lang="de-DE" b="1" dirty="0"/>
              <a:t>Grundbildung</a:t>
            </a:r>
            <a:r>
              <a:rPr lang="de-DE" dirty="0"/>
              <a:t> im Rahmen des Programms Erasmus</a:t>
            </a:r>
            <a:r>
              <a:rPr lang="de-DE" dirty="0" smtClean="0"/>
              <a:t>+</a:t>
            </a:r>
          </a:p>
          <a:p>
            <a:pPr algn="ctr"/>
            <a:endParaRPr lang="de-DE" b="1" dirty="0" smtClean="0"/>
          </a:p>
          <a:p>
            <a:pPr algn="ctr"/>
            <a:r>
              <a:rPr lang="de-DE" b="1" dirty="0" smtClean="0"/>
              <a:t>Grundbildung </a:t>
            </a:r>
            <a:r>
              <a:rPr lang="de-DE" b="1" dirty="0"/>
              <a:t>im europäischen Kontext</a:t>
            </a:r>
            <a:endParaRPr lang="de-DE" dirty="0"/>
          </a:p>
        </p:txBody>
      </p:sp>
    </p:spTree>
    <p:extLst>
      <p:ext uri="{BB962C8B-B14F-4D97-AF65-F5344CB8AC3E}">
        <p14:creationId xmlns:p14="http://schemas.microsoft.com/office/powerpoint/2010/main" val="2000426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46924" y="2628102"/>
            <a:ext cx="8245898" cy="3600986"/>
          </a:xfrm>
          <a:prstGeom prst="rect">
            <a:avLst/>
          </a:prstGeom>
        </p:spPr>
        <p:txBody>
          <a:bodyPr wrap="square">
            <a:spAutoFit/>
          </a:bodyPr>
          <a:lstStyle/>
          <a:p>
            <a:pPr marL="285750" indent="-285750">
              <a:spcAft>
                <a:spcPts val="600"/>
              </a:spcAft>
              <a:buFont typeface="Arial" panose="020B0604020202020204" pitchFamily="34" charset="0"/>
              <a:buChar char="•"/>
            </a:pPr>
            <a:r>
              <a:rPr lang="de-DE" dirty="0" smtClean="0"/>
              <a:t>Steigerung </a:t>
            </a:r>
            <a:r>
              <a:rPr lang="de-DE" dirty="0"/>
              <a:t>der Inanspruchnahme und Verbesserung der Zugänglichkeit der </a:t>
            </a:r>
            <a:r>
              <a:rPr lang="de-DE" dirty="0" smtClean="0"/>
              <a:t>Erwachsenenbildung</a:t>
            </a:r>
          </a:p>
          <a:p>
            <a:pPr marL="285750" indent="-285750">
              <a:spcAft>
                <a:spcPts val="600"/>
              </a:spcAft>
              <a:buFont typeface="Arial" panose="020B0604020202020204" pitchFamily="34" charset="0"/>
              <a:buChar char="•"/>
            </a:pPr>
            <a:r>
              <a:rPr lang="de-DE" dirty="0" smtClean="0"/>
              <a:t>Verbesserung </a:t>
            </a:r>
            <a:r>
              <a:rPr lang="de-DE" dirty="0"/>
              <a:t>des Angebots an hochwertigen, flexiblen und anerkannten </a:t>
            </a:r>
            <a:r>
              <a:rPr lang="de-DE" dirty="0" smtClean="0"/>
              <a:t>Lernmöglichkeiten</a:t>
            </a:r>
          </a:p>
          <a:p>
            <a:pPr marL="285750" indent="-285750">
              <a:spcAft>
                <a:spcPts val="600"/>
              </a:spcAft>
              <a:buFont typeface="Arial" panose="020B0604020202020204" pitchFamily="34" charset="0"/>
              <a:buChar char="•"/>
            </a:pPr>
            <a:r>
              <a:rPr lang="de-DE" dirty="0" smtClean="0"/>
              <a:t>Schaffung </a:t>
            </a:r>
            <a:r>
              <a:rPr lang="de-DE" dirty="0"/>
              <a:t>von Wegen zur </a:t>
            </a:r>
            <a:r>
              <a:rPr lang="de-DE" dirty="0" smtClean="0"/>
              <a:t>Höherqualifizierung</a:t>
            </a:r>
          </a:p>
          <a:p>
            <a:pPr marL="285750" indent="-285750">
              <a:spcAft>
                <a:spcPts val="600"/>
              </a:spcAft>
              <a:buFont typeface="Arial" panose="020B0604020202020204" pitchFamily="34" charset="0"/>
              <a:buChar char="•"/>
            </a:pPr>
            <a:r>
              <a:rPr lang="de-DE" dirty="0" smtClean="0"/>
              <a:t>Förderung </a:t>
            </a:r>
            <a:r>
              <a:rPr lang="de-DE" dirty="0"/>
              <a:t>von lokalen Lernzentren und innovativen </a:t>
            </a:r>
            <a:r>
              <a:rPr lang="de-DE" dirty="0" smtClean="0"/>
              <a:t>Lernräumen</a:t>
            </a:r>
          </a:p>
          <a:p>
            <a:pPr marL="285750" indent="-285750">
              <a:spcAft>
                <a:spcPts val="600"/>
              </a:spcAft>
              <a:buFont typeface="Arial" panose="020B0604020202020204" pitchFamily="34" charset="0"/>
              <a:buChar char="•"/>
            </a:pPr>
            <a:r>
              <a:rPr lang="de-DE" dirty="0" smtClean="0"/>
              <a:t>Verbesserung </a:t>
            </a:r>
            <a:r>
              <a:rPr lang="de-DE" dirty="0"/>
              <a:t>der Kompetenzen von Pädagogen und anderem Personal in der </a:t>
            </a:r>
            <a:r>
              <a:rPr lang="de-DE" dirty="0" smtClean="0"/>
              <a:t>Erwachsenenbildung</a:t>
            </a:r>
          </a:p>
          <a:p>
            <a:pPr marL="285750" indent="-285750">
              <a:spcAft>
                <a:spcPts val="600"/>
              </a:spcAft>
              <a:buFont typeface="Arial" panose="020B0604020202020204" pitchFamily="34" charset="0"/>
              <a:buChar char="•"/>
            </a:pPr>
            <a:r>
              <a:rPr lang="de-DE" dirty="0" smtClean="0"/>
              <a:t>Schaffung </a:t>
            </a:r>
            <a:r>
              <a:rPr lang="de-DE" dirty="0"/>
              <a:t>und Förderung von Lernmöglichkeiten für alle Bürger und </a:t>
            </a:r>
            <a:r>
              <a:rPr lang="de-DE" dirty="0" smtClean="0"/>
              <a:t>Generationen</a:t>
            </a:r>
          </a:p>
          <a:p>
            <a:pPr marL="285750" indent="-285750">
              <a:spcAft>
                <a:spcPts val="600"/>
              </a:spcAft>
              <a:buFont typeface="Arial" panose="020B0604020202020204" pitchFamily="34" charset="0"/>
              <a:buChar char="•"/>
            </a:pPr>
            <a:r>
              <a:rPr lang="de-DE" dirty="0" smtClean="0"/>
              <a:t>Verbesserung </a:t>
            </a:r>
            <a:r>
              <a:rPr lang="de-DE" dirty="0"/>
              <a:t>der Qualitätssicherung bei Erwachsenenbildungsangeboten</a:t>
            </a:r>
          </a:p>
        </p:txBody>
      </p:sp>
      <p:pic>
        <p:nvPicPr>
          <p:cNvPr id="12" name="Grafik 11"/>
          <p:cNvPicPr>
            <a:picLocks noChangeAspect="1"/>
          </p:cNvPicPr>
          <p:nvPr/>
        </p:nvPicPr>
        <p:blipFill>
          <a:blip r:embed="rId2"/>
          <a:stretch>
            <a:fillRect/>
          </a:stretch>
        </p:blipFill>
        <p:spPr>
          <a:xfrm>
            <a:off x="3474705" y="197524"/>
            <a:ext cx="2337465" cy="602576"/>
          </a:xfrm>
          <a:prstGeom prst="rect">
            <a:avLst/>
          </a:prstGeom>
        </p:spPr>
      </p:pic>
      <p:sp>
        <p:nvSpPr>
          <p:cNvPr id="13" name="Rechteck 12"/>
          <p:cNvSpPr/>
          <p:nvPr/>
        </p:nvSpPr>
        <p:spPr>
          <a:xfrm>
            <a:off x="3621433" y="978206"/>
            <a:ext cx="1963999" cy="577850"/>
          </a:xfrm>
          <a:prstGeom prst="rect">
            <a:avLst/>
          </a:prstGeom>
        </p:spPr>
        <p:txBody>
          <a:bodyPr wrap="none">
            <a:spAutoFit/>
          </a:bodyPr>
          <a:lstStyle/>
          <a:p>
            <a:pPr lvl="0" algn="ctr">
              <a:lnSpc>
                <a:spcPct val="150000"/>
              </a:lnSpc>
            </a:pPr>
            <a:r>
              <a:rPr lang="de-DE" sz="2400" b="1" dirty="0"/>
              <a:t>NEU in 2023</a:t>
            </a:r>
          </a:p>
        </p:txBody>
      </p:sp>
      <p:sp>
        <p:nvSpPr>
          <p:cNvPr id="14" name="Rechteck 13"/>
          <p:cNvSpPr/>
          <p:nvPr/>
        </p:nvSpPr>
        <p:spPr>
          <a:xfrm>
            <a:off x="363536" y="1524258"/>
            <a:ext cx="7932554" cy="958660"/>
          </a:xfrm>
          <a:prstGeom prst="rect">
            <a:avLst/>
          </a:prstGeom>
        </p:spPr>
        <p:txBody>
          <a:bodyPr wrap="square">
            <a:spAutoFit/>
          </a:bodyPr>
          <a:lstStyle/>
          <a:p>
            <a:pPr lvl="0">
              <a:lnSpc>
                <a:spcPct val="150000"/>
              </a:lnSpc>
            </a:pPr>
            <a:r>
              <a:rPr lang="de-DE" sz="2000" b="1" dirty="0" smtClean="0"/>
              <a:t>Prioritäten für die dezentralen Leitaktionen Mobilität (KA 1) und Partnerschaften (KA 2) im Bereich der Erwachsenenbildung:</a:t>
            </a:r>
            <a:endParaRPr lang="de-DE" sz="2000" b="1" dirty="0"/>
          </a:p>
        </p:txBody>
      </p:sp>
    </p:spTree>
    <p:extLst>
      <p:ext uri="{BB962C8B-B14F-4D97-AF65-F5344CB8AC3E}">
        <p14:creationId xmlns:p14="http://schemas.microsoft.com/office/powerpoint/2010/main" val="3206770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55072" y="2558272"/>
            <a:ext cx="8261350" cy="3754874"/>
          </a:xfrm>
          <a:prstGeom prst="rect">
            <a:avLst/>
          </a:prstGeom>
        </p:spPr>
        <p:txBody>
          <a:bodyPr wrap="square">
            <a:spAutoFit/>
          </a:bodyPr>
          <a:lstStyle/>
          <a:p>
            <a:r>
              <a:rPr lang="en-US" b="1" dirty="0" smtClean="0"/>
              <a:t>Auf </a:t>
            </a:r>
            <a:r>
              <a:rPr lang="en-US" b="1" dirty="0" err="1" smtClean="0"/>
              <a:t>Englisch</a:t>
            </a:r>
            <a:r>
              <a:rPr lang="en-US" b="1" dirty="0" smtClean="0"/>
              <a:t>: Priorities </a:t>
            </a:r>
            <a:r>
              <a:rPr lang="en-US" b="1" dirty="0"/>
              <a:t>in the field of adult </a:t>
            </a:r>
            <a:r>
              <a:rPr lang="en-US" b="1" dirty="0" smtClean="0"/>
              <a:t>education</a:t>
            </a:r>
          </a:p>
          <a:p>
            <a:endParaRPr lang="en-US" sz="1000" dirty="0" smtClean="0"/>
          </a:p>
          <a:p>
            <a:pPr marL="285750" indent="-285750">
              <a:spcAft>
                <a:spcPts val="600"/>
              </a:spcAft>
              <a:buFont typeface="Arial" panose="020B0604020202020204" pitchFamily="34" charset="0"/>
              <a:buChar char="•"/>
            </a:pPr>
            <a:r>
              <a:rPr lang="en-US" dirty="0" smtClean="0"/>
              <a:t>Increasing </a:t>
            </a:r>
            <a:r>
              <a:rPr lang="en-US" dirty="0"/>
              <a:t>take-up and improving inclusiveness and accessibility of adult </a:t>
            </a:r>
            <a:r>
              <a:rPr lang="en-US" dirty="0" smtClean="0"/>
              <a:t>education</a:t>
            </a:r>
          </a:p>
          <a:p>
            <a:pPr marL="285750" indent="-285750">
              <a:spcAft>
                <a:spcPts val="600"/>
              </a:spcAft>
              <a:buFont typeface="Arial" panose="020B0604020202020204" pitchFamily="34" charset="0"/>
              <a:buChar char="•"/>
            </a:pPr>
            <a:r>
              <a:rPr lang="en-US" dirty="0" smtClean="0"/>
              <a:t>Improving </a:t>
            </a:r>
            <a:r>
              <a:rPr lang="en-US" dirty="0"/>
              <a:t>the availability of high quality, flexible and </a:t>
            </a:r>
            <a:r>
              <a:rPr lang="en-US" dirty="0" err="1"/>
              <a:t>recognised</a:t>
            </a:r>
            <a:r>
              <a:rPr lang="en-US" dirty="0"/>
              <a:t> learning opportunities for </a:t>
            </a:r>
            <a:r>
              <a:rPr lang="en-US" dirty="0" smtClean="0"/>
              <a:t>adults</a:t>
            </a:r>
            <a:endParaRPr lang="en-US" dirty="0"/>
          </a:p>
          <a:p>
            <a:pPr marL="285750" indent="-285750">
              <a:spcAft>
                <a:spcPts val="600"/>
              </a:spcAft>
              <a:buFont typeface="Arial" panose="020B0604020202020204" pitchFamily="34" charset="0"/>
              <a:buChar char="•"/>
            </a:pPr>
            <a:r>
              <a:rPr lang="en-US" dirty="0" smtClean="0"/>
              <a:t>Creating </a:t>
            </a:r>
            <a:r>
              <a:rPr lang="en-US" dirty="0"/>
              <a:t>upskilling </a:t>
            </a:r>
            <a:r>
              <a:rPr lang="en-US" dirty="0" smtClean="0"/>
              <a:t>pathways</a:t>
            </a:r>
          </a:p>
          <a:p>
            <a:pPr marL="285750" indent="-285750">
              <a:spcAft>
                <a:spcPts val="600"/>
              </a:spcAft>
              <a:buFont typeface="Arial" panose="020B0604020202020204" pitchFamily="34" charset="0"/>
              <a:buChar char="•"/>
            </a:pPr>
            <a:r>
              <a:rPr lang="en-US" dirty="0" smtClean="0"/>
              <a:t>Promoting </a:t>
            </a:r>
            <a:r>
              <a:rPr lang="en-US" dirty="0"/>
              <a:t>local learning </a:t>
            </a:r>
            <a:r>
              <a:rPr lang="en-US" dirty="0" err="1"/>
              <a:t>centres</a:t>
            </a:r>
            <a:r>
              <a:rPr lang="en-US" dirty="0"/>
              <a:t> and innovative learning </a:t>
            </a:r>
            <a:r>
              <a:rPr lang="en-US" dirty="0" smtClean="0"/>
              <a:t>spaces</a:t>
            </a:r>
          </a:p>
          <a:p>
            <a:pPr marL="285750" indent="-285750">
              <a:spcAft>
                <a:spcPts val="600"/>
              </a:spcAft>
              <a:buFont typeface="Arial" panose="020B0604020202020204" pitchFamily="34" charset="0"/>
              <a:buChar char="•"/>
            </a:pPr>
            <a:r>
              <a:rPr lang="en-US" dirty="0" smtClean="0"/>
              <a:t>Improving </a:t>
            </a:r>
            <a:r>
              <a:rPr lang="en-US" dirty="0"/>
              <a:t>the competences of educators and other adult learning </a:t>
            </a:r>
            <a:r>
              <a:rPr lang="en-US" dirty="0" smtClean="0"/>
              <a:t>staff</a:t>
            </a:r>
            <a:endParaRPr lang="en-US" dirty="0"/>
          </a:p>
          <a:p>
            <a:pPr marL="285750" indent="-285750">
              <a:spcAft>
                <a:spcPts val="600"/>
              </a:spcAft>
              <a:buFont typeface="Arial" panose="020B0604020202020204" pitchFamily="34" charset="0"/>
              <a:buChar char="•"/>
            </a:pPr>
            <a:r>
              <a:rPr lang="en-US" dirty="0" smtClean="0"/>
              <a:t>Creating </a:t>
            </a:r>
            <a:r>
              <a:rPr lang="en-US" dirty="0"/>
              <a:t>and promoting learning opportunities among all citizens and </a:t>
            </a:r>
            <a:r>
              <a:rPr lang="en-US" dirty="0" smtClean="0"/>
              <a:t>generations</a:t>
            </a:r>
          </a:p>
          <a:p>
            <a:pPr marL="285750" indent="-285750">
              <a:spcAft>
                <a:spcPts val="600"/>
              </a:spcAft>
              <a:buFont typeface="Arial" panose="020B0604020202020204" pitchFamily="34" charset="0"/>
              <a:buChar char="•"/>
            </a:pPr>
            <a:r>
              <a:rPr lang="en-US" dirty="0" smtClean="0"/>
              <a:t>Enhancing </a:t>
            </a:r>
            <a:r>
              <a:rPr lang="en-US" dirty="0"/>
              <a:t>quality assurance in adult learning </a:t>
            </a:r>
            <a:r>
              <a:rPr lang="en-US" dirty="0" smtClean="0"/>
              <a:t>opportunities</a:t>
            </a:r>
            <a:endParaRPr lang="en-US" dirty="0"/>
          </a:p>
        </p:txBody>
      </p:sp>
      <p:sp>
        <p:nvSpPr>
          <p:cNvPr id="7" name="Rechteck 6"/>
          <p:cNvSpPr/>
          <p:nvPr/>
        </p:nvSpPr>
        <p:spPr>
          <a:xfrm>
            <a:off x="355072" y="1446106"/>
            <a:ext cx="7932554" cy="958660"/>
          </a:xfrm>
          <a:prstGeom prst="rect">
            <a:avLst/>
          </a:prstGeom>
        </p:spPr>
        <p:txBody>
          <a:bodyPr wrap="square">
            <a:spAutoFit/>
          </a:bodyPr>
          <a:lstStyle/>
          <a:p>
            <a:pPr lvl="0">
              <a:lnSpc>
                <a:spcPct val="150000"/>
              </a:lnSpc>
            </a:pPr>
            <a:r>
              <a:rPr lang="de-DE" sz="2000" b="1" dirty="0" smtClean="0"/>
              <a:t>Prioritäten für die dezentralen Leitaktionen Mobilität (KA 1) und Partnerschaften (KA 2) im Bereich der Erwachsenenbildung:</a:t>
            </a:r>
            <a:endParaRPr lang="de-DE" sz="2000" b="1" dirty="0"/>
          </a:p>
        </p:txBody>
      </p:sp>
      <p:pic>
        <p:nvPicPr>
          <p:cNvPr id="10" name="Grafik 9"/>
          <p:cNvPicPr>
            <a:picLocks noChangeAspect="1"/>
          </p:cNvPicPr>
          <p:nvPr/>
        </p:nvPicPr>
        <p:blipFill>
          <a:blip r:embed="rId2"/>
          <a:stretch>
            <a:fillRect/>
          </a:stretch>
        </p:blipFill>
        <p:spPr>
          <a:xfrm>
            <a:off x="3474705" y="197524"/>
            <a:ext cx="2337465" cy="602576"/>
          </a:xfrm>
          <a:prstGeom prst="rect">
            <a:avLst/>
          </a:prstGeom>
        </p:spPr>
      </p:pic>
      <p:sp>
        <p:nvSpPr>
          <p:cNvPr id="11" name="Rechteck 10"/>
          <p:cNvSpPr/>
          <p:nvPr/>
        </p:nvSpPr>
        <p:spPr>
          <a:xfrm>
            <a:off x="3621433" y="891581"/>
            <a:ext cx="1963999" cy="577850"/>
          </a:xfrm>
          <a:prstGeom prst="rect">
            <a:avLst/>
          </a:prstGeom>
        </p:spPr>
        <p:txBody>
          <a:bodyPr wrap="none">
            <a:spAutoFit/>
          </a:bodyPr>
          <a:lstStyle/>
          <a:p>
            <a:pPr lvl="0" algn="ctr">
              <a:lnSpc>
                <a:spcPct val="150000"/>
              </a:lnSpc>
            </a:pPr>
            <a:r>
              <a:rPr lang="de-DE" sz="2400" b="1" dirty="0"/>
              <a:t>NEU in 2023</a:t>
            </a:r>
          </a:p>
        </p:txBody>
      </p:sp>
    </p:spTree>
    <p:extLst>
      <p:ext uri="{BB962C8B-B14F-4D97-AF65-F5344CB8AC3E}">
        <p14:creationId xmlns:p14="http://schemas.microsoft.com/office/powerpoint/2010/main" val="1703235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vhs_PPT-Muster">
  <a:themeElements>
    <a:clrScheme name="Benutzerdefiniert 8">
      <a:dk1>
        <a:srgbClr val="00285A"/>
      </a:dk1>
      <a:lt1>
        <a:srgbClr val="B3BFCE"/>
      </a:lt1>
      <a:dk2>
        <a:srgbClr val="667E9C"/>
      </a:dk2>
      <a:lt2>
        <a:srgbClr val="FFFFFF"/>
      </a:lt2>
      <a:accent1>
        <a:srgbClr val="FAB90F"/>
      </a:accent1>
      <a:accent2>
        <a:srgbClr val="EB6405"/>
      </a:accent2>
      <a:accent3>
        <a:srgbClr val="9BBB59"/>
      </a:accent3>
      <a:accent4>
        <a:srgbClr val="8064A2"/>
      </a:accent4>
      <a:accent5>
        <a:srgbClr val="4BACC6"/>
      </a:accent5>
      <a:accent6>
        <a:srgbClr val="F79646"/>
      </a:accent6>
      <a:hlink>
        <a:srgbClr val="0000FF"/>
      </a:hlink>
      <a:folHlink>
        <a:srgbClr val="800080"/>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1356</Words>
  <Application>Microsoft Office PowerPoint</Application>
  <PresentationFormat>Bildschirmpräsentation (4:3)</PresentationFormat>
  <Paragraphs>217</Paragraphs>
  <Slides>21</Slides>
  <Notes>2</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21</vt:i4>
      </vt:variant>
    </vt:vector>
  </HeadingPairs>
  <TitlesOfParts>
    <vt:vector size="29" baseType="lpstr">
      <vt:lpstr>Arial</vt:lpstr>
      <vt:lpstr>Arial Bold</vt:lpstr>
      <vt:lpstr>Calibri</vt:lpstr>
      <vt:lpstr>Calibri Light</vt:lpstr>
      <vt:lpstr>DIN Regular</vt:lpstr>
      <vt:lpstr>Wingdings</vt:lpstr>
      <vt:lpstr>vhs_PPT-Muster</vt:lpstr>
      <vt:lpstr>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Korbinian Gramenz</dc:creator>
  <cp:lastModifiedBy>Hella Krusche</cp:lastModifiedBy>
  <cp:revision>465</cp:revision>
  <cp:lastPrinted>2019-10-15T20:44:50Z</cp:lastPrinted>
  <dcterms:created xsi:type="dcterms:W3CDTF">2019-06-06T10:08:06Z</dcterms:created>
  <dcterms:modified xsi:type="dcterms:W3CDTF">2022-11-30T14:32:32Z</dcterms:modified>
</cp:coreProperties>
</file>